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40"/>
  </p:notesMasterIdLst>
  <p:sldIdLst>
    <p:sldId id="256" r:id="rId2"/>
    <p:sldId id="257" r:id="rId3"/>
    <p:sldId id="272" r:id="rId4"/>
    <p:sldId id="274" r:id="rId5"/>
    <p:sldId id="275" r:id="rId6"/>
    <p:sldId id="276" r:id="rId7"/>
    <p:sldId id="258" r:id="rId8"/>
    <p:sldId id="273" r:id="rId9"/>
    <p:sldId id="279" r:id="rId10"/>
    <p:sldId id="259" r:id="rId11"/>
    <p:sldId id="260" r:id="rId12"/>
    <p:sldId id="262" r:id="rId13"/>
    <p:sldId id="263" r:id="rId14"/>
    <p:sldId id="261" r:id="rId15"/>
    <p:sldId id="264" r:id="rId16"/>
    <p:sldId id="265" r:id="rId17"/>
    <p:sldId id="266" r:id="rId18"/>
    <p:sldId id="267" r:id="rId19"/>
    <p:sldId id="269" r:id="rId20"/>
    <p:sldId id="270" r:id="rId21"/>
    <p:sldId id="271" r:id="rId22"/>
    <p:sldId id="278" r:id="rId23"/>
    <p:sldId id="280" r:id="rId24"/>
    <p:sldId id="287" r:id="rId25"/>
    <p:sldId id="277" r:id="rId26"/>
    <p:sldId id="281" r:id="rId27"/>
    <p:sldId id="282" r:id="rId28"/>
    <p:sldId id="283" r:id="rId29"/>
    <p:sldId id="284" r:id="rId30"/>
    <p:sldId id="285" r:id="rId31"/>
    <p:sldId id="286" r:id="rId32"/>
    <p:sldId id="288" r:id="rId33"/>
    <p:sldId id="289" r:id="rId34"/>
    <p:sldId id="290" r:id="rId35"/>
    <p:sldId id="291" r:id="rId36"/>
    <p:sldId id="292" r:id="rId37"/>
    <p:sldId id="293" r:id="rId38"/>
    <p:sldId id="26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94660"/>
  </p:normalViewPr>
  <p:slideViewPr>
    <p:cSldViewPr snapToGrid="0">
      <p:cViewPr varScale="1">
        <p:scale>
          <a:sx n="176" d="100"/>
          <a:sy n="176" d="100"/>
        </p:scale>
        <p:origin x="130" y="3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A74B39-8AAD-4876-8E3C-0BEFA345AE9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70CC18F4-778F-4720-8130-983E049021E4}">
      <dgm:prSet/>
      <dgm:spPr/>
      <dgm:t>
        <a:bodyPr/>
        <a:lstStyle/>
        <a:p>
          <a:r>
            <a:rPr lang="en-GB"/>
            <a:t>Many games contain puzzles or are puzzle-based.</a:t>
          </a:r>
          <a:endParaRPr lang="en-US"/>
        </a:p>
      </dgm:t>
    </dgm:pt>
    <dgm:pt modelId="{124CB14F-CEDC-4327-AFDF-78B8C0EC0B95}" type="parTrans" cxnId="{9FC52AC2-2645-4B1E-B814-F5E8F2D10481}">
      <dgm:prSet/>
      <dgm:spPr/>
      <dgm:t>
        <a:bodyPr/>
        <a:lstStyle/>
        <a:p>
          <a:endParaRPr lang="en-US"/>
        </a:p>
      </dgm:t>
    </dgm:pt>
    <dgm:pt modelId="{E3858E48-9B64-409D-93E9-D16485861567}" type="sibTrans" cxnId="{9FC52AC2-2645-4B1E-B814-F5E8F2D10481}">
      <dgm:prSet/>
      <dgm:spPr/>
      <dgm:t>
        <a:bodyPr/>
        <a:lstStyle/>
        <a:p>
          <a:endParaRPr lang="en-US"/>
        </a:p>
      </dgm:t>
    </dgm:pt>
    <dgm:pt modelId="{36B43452-9B41-4D7B-8ADA-8E281F164975}">
      <dgm:prSet/>
      <dgm:spPr/>
      <dgm:t>
        <a:bodyPr/>
        <a:lstStyle/>
        <a:p>
          <a:r>
            <a:rPr lang="en-GB"/>
            <a:t>The Puzzle follows a basic structure:</a:t>
          </a:r>
          <a:endParaRPr lang="en-US"/>
        </a:p>
      </dgm:t>
    </dgm:pt>
    <dgm:pt modelId="{6821C623-6A21-487A-9BEA-DA455BA17E22}" type="parTrans" cxnId="{C3003B3F-1FD7-4A01-9A83-1049E865BBBB}">
      <dgm:prSet/>
      <dgm:spPr/>
      <dgm:t>
        <a:bodyPr/>
        <a:lstStyle/>
        <a:p>
          <a:endParaRPr lang="en-US"/>
        </a:p>
      </dgm:t>
    </dgm:pt>
    <dgm:pt modelId="{CBF3349C-49F5-4E51-81F2-B7CF987DD610}" type="sibTrans" cxnId="{C3003B3F-1FD7-4A01-9A83-1049E865BBBB}">
      <dgm:prSet/>
      <dgm:spPr/>
      <dgm:t>
        <a:bodyPr/>
        <a:lstStyle/>
        <a:p>
          <a:endParaRPr lang="en-US"/>
        </a:p>
      </dgm:t>
    </dgm:pt>
    <dgm:pt modelId="{878487EC-9F5B-4D78-9F84-57B69EB18AF6}">
      <dgm:prSet/>
      <dgm:spPr/>
      <dgm:t>
        <a:bodyPr/>
        <a:lstStyle/>
        <a:p>
          <a:r>
            <a:rPr lang="en-GB"/>
            <a:t>Problem</a:t>
          </a:r>
          <a:endParaRPr lang="en-US"/>
        </a:p>
      </dgm:t>
    </dgm:pt>
    <dgm:pt modelId="{1B11CB56-441E-4D1D-8DC6-88E517AFC93D}" type="parTrans" cxnId="{800D3F35-7C81-4354-8601-A60FE8A9D106}">
      <dgm:prSet/>
      <dgm:spPr/>
      <dgm:t>
        <a:bodyPr/>
        <a:lstStyle/>
        <a:p>
          <a:endParaRPr lang="en-US"/>
        </a:p>
      </dgm:t>
    </dgm:pt>
    <dgm:pt modelId="{158605C4-7B93-465C-867B-164BC7B6DC9B}" type="sibTrans" cxnId="{800D3F35-7C81-4354-8601-A60FE8A9D106}">
      <dgm:prSet/>
      <dgm:spPr/>
      <dgm:t>
        <a:bodyPr/>
        <a:lstStyle/>
        <a:p>
          <a:endParaRPr lang="en-US"/>
        </a:p>
      </dgm:t>
    </dgm:pt>
    <dgm:pt modelId="{0FAA78C0-239A-4DB1-A7B0-8CB726E0A992}">
      <dgm:prSet/>
      <dgm:spPr/>
      <dgm:t>
        <a:bodyPr/>
        <a:lstStyle/>
        <a:p>
          <a:r>
            <a:rPr lang="en-GB"/>
            <a:t>Outline of the problem and the initial conditions of the puzzle.</a:t>
          </a:r>
          <a:endParaRPr lang="en-US"/>
        </a:p>
      </dgm:t>
    </dgm:pt>
    <dgm:pt modelId="{9C49F224-68FC-48F2-8F42-D4597EA2D608}" type="parTrans" cxnId="{D8E1AE8B-751C-4472-88CC-FE0F58C3B662}">
      <dgm:prSet/>
      <dgm:spPr/>
      <dgm:t>
        <a:bodyPr/>
        <a:lstStyle/>
        <a:p>
          <a:endParaRPr lang="en-US"/>
        </a:p>
      </dgm:t>
    </dgm:pt>
    <dgm:pt modelId="{C87E0F57-E1A4-48A7-B850-89C7C1EB52FB}" type="sibTrans" cxnId="{D8E1AE8B-751C-4472-88CC-FE0F58C3B662}">
      <dgm:prSet/>
      <dgm:spPr/>
      <dgm:t>
        <a:bodyPr/>
        <a:lstStyle/>
        <a:p>
          <a:endParaRPr lang="en-US"/>
        </a:p>
      </dgm:t>
    </dgm:pt>
    <dgm:pt modelId="{C6E86697-0A29-4FF4-A494-390EFC4461C9}">
      <dgm:prSet/>
      <dgm:spPr/>
      <dgm:t>
        <a:bodyPr/>
        <a:lstStyle/>
        <a:p>
          <a:r>
            <a:rPr lang="en-GB"/>
            <a:t>Rules</a:t>
          </a:r>
          <a:endParaRPr lang="en-US"/>
        </a:p>
      </dgm:t>
    </dgm:pt>
    <dgm:pt modelId="{27CAADD3-DFDE-4A73-B149-51EC84F6C3E4}" type="parTrans" cxnId="{0BDDF0E4-33C6-4889-A210-D468A6D74D07}">
      <dgm:prSet/>
      <dgm:spPr/>
      <dgm:t>
        <a:bodyPr/>
        <a:lstStyle/>
        <a:p>
          <a:endParaRPr lang="en-US"/>
        </a:p>
      </dgm:t>
    </dgm:pt>
    <dgm:pt modelId="{D376FCD0-F132-42A3-B418-788D6D02213B}" type="sibTrans" cxnId="{0BDDF0E4-33C6-4889-A210-D468A6D74D07}">
      <dgm:prSet/>
      <dgm:spPr/>
      <dgm:t>
        <a:bodyPr/>
        <a:lstStyle/>
        <a:p>
          <a:endParaRPr lang="en-US"/>
        </a:p>
      </dgm:t>
    </dgm:pt>
    <dgm:pt modelId="{2C774C56-A70F-4E2E-98EC-C3727FD1A78E}">
      <dgm:prSet/>
      <dgm:spPr/>
      <dgm:t>
        <a:bodyPr/>
        <a:lstStyle/>
        <a:p>
          <a:r>
            <a:rPr lang="en-GB"/>
            <a:t>The rules and processes the player goes through to move from the problem to achieve the solution</a:t>
          </a:r>
          <a:endParaRPr lang="en-US"/>
        </a:p>
      </dgm:t>
    </dgm:pt>
    <dgm:pt modelId="{10BCE30E-65AD-435D-BDAE-BF770F8A22E2}" type="parTrans" cxnId="{7F04EAAC-E866-489A-8A8E-736E7286B010}">
      <dgm:prSet/>
      <dgm:spPr/>
      <dgm:t>
        <a:bodyPr/>
        <a:lstStyle/>
        <a:p>
          <a:endParaRPr lang="en-US"/>
        </a:p>
      </dgm:t>
    </dgm:pt>
    <dgm:pt modelId="{2256DFB7-BB70-44C4-8645-2C3B0708460B}" type="sibTrans" cxnId="{7F04EAAC-E866-489A-8A8E-736E7286B010}">
      <dgm:prSet/>
      <dgm:spPr/>
      <dgm:t>
        <a:bodyPr/>
        <a:lstStyle/>
        <a:p>
          <a:endParaRPr lang="en-US"/>
        </a:p>
      </dgm:t>
    </dgm:pt>
    <dgm:pt modelId="{09E3CEC6-BB93-445B-828B-A37DBDD6DD38}">
      <dgm:prSet/>
      <dgm:spPr/>
      <dgm:t>
        <a:bodyPr/>
        <a:lstStyle/>
        <a:p>
          <a:r>
            <a:rPr lang="en-GB"/>
            <a:t>Solution</a:t>
          </a:r>
          <a:endParaRPr lang="en-US"/>
        </a:p>
      </dgm:t>
    </dgm:pt>
    <dgm:pt modelId="{F4799344-7782-407B-ABC3-7161821A62F5}" type="parTrans" cxnId="{BF29B4CF-F11C-4D19-98E6-45BD0C6958BA}">
      <dgm:prSet/>
      <dgm:spPr/>
      <dgm:t>
        <a:bodyPr/>
        <a:lstStyle/>
        <a:p>
          <a:endParaRPr lang="en-US"/>
        </a:p>
      </dgm:t>
    </dgm:pt>
    <dgm:pt modelId="{26783067-7413-41D8-BA7F-FFD729301CEF}" type="sibTrans" cxnId="{BF29B4CF-F11C-4D19-98E6-45BD0C6958BA}">
      <dgm:prSet/>
      <dgm:spPr/>
      <dgm:t>
        <a:bodyPr/>
        <a:lstStyle/>
        <a:p>
          <a:endParaRPr lang="en-US"/>
        </a:p>
      </dgm:t>
    </dgm:pt>
    <dgm:pt modelId="{1EE0A230-6162-44FA-95CF-AD0F4C2A855F}">
      <dgm:prSet/>
      <dgm:spPr/>
      <dgm:t>
        <a:bodyPr/>
        <a:lstStyle/>
        <a:p>
          <a:r>
            <a:rPr lang="en-GB"/>
            <a:t>The final state where the puzzle is considered complete or solved.</a:t>
          </a:r>
          <a:endParaRPr lang="en-US"/>
        </a:p>
      </dgm:t>
    </dgm:pt>
    <dgm:pt modelId="{B23D0CF2-6D27-4771-8FE9-30B6AD6A839D}" type="parTrans" cxnId="{7EF13F3E-8DD2-4CCF-800A-4466DCDD0D12}">
      <dgm:prSet/>
      <dgm:spPr/>
      <dgm:t>
        <a:bodyPr/>
        <a:lstStyle/>
        <a:p>
          <a:endParaRPr lang="en-US"/>
        </a:p>
      </dgm:t>
    </dgm:pt>
    <dgm:pt modelId="{E139BB2A-88DD-4C36-B23B-43CE3C4068F6}" type="sibTrans" cxnId="{7EF13F3E-8DD2-4CCF-800A-4466DCDD0D12}">
      <dgm:prSet/>
      <dgm:spPr/>
      <dgm:t>
        <a:bodyPr/>
        <a:lstStyle/>
        <a:p>
          <a:endParaRPr lang="en-US"/>
        </a:p>
      </dgm:t>
    </dgm:pt>
    <dgm:pt modelId="{71109610-8145-43B8-B5DB-19310E6839B4}">
      <dgm:prSet/>
      <dgm:spPr/>
      <dgm:t>
        <a:bodyPr/>
        <a:lstStyle/>
        <a:p>
          <a:r>
            <a:rPr lang="en-GB"/>
            <a:t>In addition, puzzles also have:</a:t>
          </a:r>
          <a:endParaRPr lang="en-US"/>
        </a:p>
      </dgm:t>
    </dgm:pt>
    <dgm:pt modelId="{6A359A8B-9D1A-45FC-9833-5AF4C0D2D947}" type="parTrans" cxnId="{26386A36-65C0-4DF2-9018-672FD9593BEA}">
      <dgm:prSet/>
      <dgm:spPr/>
      <dgm:t>
        <a:bodyPr/>
        <a:lstStyle/>
        <a:p>
          <a:endParaRPr lang="en-US"/>
        </a:p>
      </dgm:t>
    </dgm:pt>
    <dgm:pt modelId="{4DF43E19-05A0-46BA-A114-0710611ACABC}" type="sibTrans" cxnId="{26386A36-65C0-4DF2-9018-672FD9593BEA}">
      <dgm:prSet/>
      <dgm:spPr/>
      <dgm:t>
        <a:bodyPr/>
        <a:lstStyle/>
        <a:p>
          <a:endParaRPr lang="en-US"/>
        </a:p>
      </dgm:t>
    </dgm:pt>
    <dgm:pt modelId="{7A5909DE-13B2-4B52-8066-0FBD19DBA872}">
      <dgm:prSet/>
      <dgm:spPr/>
      <dgm:t>
        <a:bodyPr/>
        <a:lstStyle/>
        <a:p>
          <a:r>
            <a:rPr lang="en-GB" b="1" dirty="0"/>
            <a:t>Props</a:t>
          </a:r>
          <a:endParaRPr lang="en-US" b="1" dirty="0"/>
        </a:p>
      </dgm:t>
    </dgm:pt>
    <dgm:pt modelId="{C131187E-0FED-402C-9DAA-C057CE8DDE1C}" type="parTrans" cxnId="{A13B4746-CCB0-4682-95E1-FDEB24D444A7}">
      <dgm:prSet/>
      <dgm:spPr/>
      <dgm:t>
        <a:bodyPr/>
        <a:lstStyle/>
        <a:p>
          <a:endParaRPr lang="en-US"/>
        </a:p>
      </dgm:t>
    </dgm:pt>
    <dgm:pt modelId="{69C6F45A-8895-4B42-A938-B55BC6C7A6C5}" type="sibTrans" cxnId="{A13B4746-CCB0-4682-95E1-FDEB24D444A7}">
      <dgm:prSet/>
      <dgm:spPr/>
      <dgm:t>
        <a:bodyPr/>
        <a:lstStyle/>
        <a:p>
          <a:endParaRPr lang="en-US"/>
        </a:p>
      </dgm:t>
    </dgm:pt>
    <dgm:pt modelId="{B2568698-B69F-48DE-A7E7-A73FB350BC06}">
      <dgm:prSet/>
      <dgm:spPr/>
      <dgm:t>
        <a:bodyPr/>
        <a:lstStyle/>
        <a:p>
          <a:r>
            <a:rPr lang="en-GB"/>
            <a:t>Things you interact with (switches, floor pads, numbers in Sudoku)</a:t>
          </a:r>
          <a:endParaRPr lang="en-US"/>
        </a:p>
      </dgm:t>
    </dgm:pt>
    <dgm:pt modelId="{7811EA0B-6106-4D28-8971-A31980EE0367}" type="parTrans" cxnId="{56EA9CA1-D99E-4AAF-A0BC-18FDB619ACFD}">
      <dgm:prSet/>
      <dgm:spPr/>
      <dgm:t>
        <a:bodyPr/>
        <a:lstStyle/>
        <a:p>
          <a:endParaRPr lang="en-US"/>
        </a:p>
      </dgm:t>
    </dgm:pt>
    <dgm:pt modelId="{D5E82A99-5EF4-44E7-A73C-2B5FD517D8A0}" type="sibTrans" cxnId="{56EA9CA1-D99E-4AAF-A0BC-18FDB619ACFD}">
      <dgm:prSet/>
      <dgm:spPr/>
      <dgm:t>
        <a:bodyPr/>
        <a:lstStyle/>
        <a:p>
          <a:endParaRPr lang="en-US"/>
        </a:p>
      </dgm:t>
    </dgm:pt>
    <dgm:pt modelId="{3459E804-E2EB-4B58-B3E6-52D9B25C5EBE}">
      <dgm:prSet/>
      <dgm:spPr/>
      <dgm:t>
        <a:bodyPr/>
        <a:lstStyle/>
        <a:p>
          <a:r>
            <a:rPr lang="en-GB"/>
            <a:t>Background and UI</a:t>
          </a:r>
          <a:endParaRPr lang="en-US"/>
        </a:p>
      </dgm:t>
    </dgm:pt>
    <dgm:pt modelId="{1DCBC496-333F-4CBA-A10C-6C4DED051188}" type="parTrans" cxnId="{EF808D54-7C94-40A0-9509-29E093EBEB5C}">
      <dgm:prSet/>
      <dgm:spPr/>
      <dgm:t>
        <a:bodyPr/>
        <a:lstStyle/>
        <a:p>
          <a:endParaRPr lang="en-US"/>
        </a:p>
      </dgm:t>
    </dgm:pt>
    <dgm:pt modelId="{441F11CA-6C56-404B-9EFF-5644DFD665B1}" type="sibTrans" cxnId="{EF808D54-7C94-40A0-9509-29E093EBEB5C}">
      <dgm:prSet/>
      <dgm:spPr/>
      <dgm:t>
        <a:bodyPr/>
        <a:lstStyle/>
        <a:p>
          <a:endParaRPr lang="en-US"/>
        </a:p>
      </dgm:t>
    </dgm:pt>
    <dgm:pt modelId="{898D34FE-68B0-4407-B71D-3232D48305F8}">
      <dgm:prSet/>
      <dgm:spPr/>
      <dgm:t>
        <a:bodyPr/>
        <a:lstStyle/>
        <a:p>
          <a:r>
            <a:rPr lang="en-GB"/>
            <a:t>Define the theme – if it is a puzzle in a game, what is the lore-friendly reason for it and how is it implemented?</a:t>
          </a:r>
          <a:endParaRPr lang="en-US"/>
        </a:p>
      </dgm:t>
    </dgm:pt>
    <dgm:pt modelId="{FF88D509-E5C1-4004-8F98-F03AF31265DC}" type="parTrans" cxnId="{98E9F72A-B5F6-4CDE-8EA6-2A10FE6679AC}">
      <dgm:prSet/>
      <dgm:spPr/>
      <dgm:t>
        <a:bodyPr/>
        <a:lstStyle/>
        <a:p>
          <a:endParaRPr lang="en-US"/>
        </a:p>
      </dgm:t>
    </dgm:pt>
    <dgm:pt modelId="{87A23C2B-2F6E-456D-9D1B-29BE46EA66F0}" type="sibTrans" cxnId="{98E9F72A-B5F6-4CDE-8EA6-2A10FE6679AC}">
      <dgm:prSet/>
      <dgm:spPr/>
      <dgm:t>
        <a:bodyPr/>
        <a:lstStyle/>
        <a:p>
          <a:endParaRPr lang="en-US"/>
        </a:p>
      </dgm:t>
    </dgm:pt>
    <dgm:pt modelId="{89C959A1-EDB9-4614-8FA3-70A61BE12355}" type="pres">
      <dgm:prSet presAssocID="{72A74B39-8AAD-4876-8E3C-0BEFA345AE9C}" presName="linear" presStyleCnt="0">
        <dgm:presLayoutVars>
          <dgm:dir/>
          <dgm:animLvl val="lvl"/>
          <dgm:resizeHandles val="exact"/>
        </dgm:presLayoutVars>
      </dgm:prSet>
      <dgm:spPr/>
    </dgm:pt>
    <dgm:pt modelId="{81D43615-A7B3-485D-94E7-77B9794A9535}" type="pres">
      <dgm:prSet presAssocID="{70CC18F4-778F-4720-8130-983E049021E4}" presName="parentLin" presStyleCnt="0"/>
      <dgm:spPr/>
    </dgm:pt>
    <dgm:pt modelId="{6CB8BE0D-C8DC-4F01-9DA1-A9CC560D7E09}" type="pres">
      <dgm:prSet presAssocID="{70CC18F4-778F-4720-8130-983E049021E4}" presName="parentLeftMargin" presStyleLbl="node1" presStyleIdx="0" presStyleCnt="3"/>
      <dgm:spPr/>
    </dgm:pt>
    <dgm:pt modelId="{3D470F0F-196F-4AE1-BC42-7380CE46843B}" type="pres">
      <dgm:prSet presAssocID="{70CC18F4-778F-4720-8130-983E049021E4}" presName="parentText" presStyleLbl="node1" presStyleIdx="0" presStyleCnt="3">
        <dgm:presLayoutVars>
          <dgm:chMax val="0"/>
          <dgm:bulletEnabled val="1"/>
        </dgm:presLayoutVars>
      </dgm:prSet>
      <dgm:spPr/>
    </dgm:pt>
    <dgm:pt modelId="{D372E2CF-2C90-4365-83EF-5C827C9C8F1D}" type="pres">
      <dgm:prSet presAssocID="{70CC18F4-778F-4720-8130-983E049021E4}" presName="negativeSpace" presStyleCnt="0"/>
      <dgm:spPr/>
    </dgm:pt>
    <dgm:pt modelId="{364AF0B4-4219-405F-A702-D109102FEFBA}" type="pres">
      <dgm:prSet presAssocID="{70CC18F4-778F-4720-8130-983E049021E4}" presName="childText" presStyleLbl="conFgAcc1" presStyleIdx="0" presStyleCnt="3">
        <dgm:presLayoutVars>
          <dgm:bulletEnabled val="1"/>
        </dgm:presLayoutVars>
      </dgm:prSet>
      <dgm:spPr/>
    </dgm:pt>
    <dgm:pt modelId="{C0F4D35F-537E-4985-95E8-055164F98D31}" type="pres">
      <dgm:prSet presAssocID="{E3858E48-9B64-409D-93E9-D16485861567}" presName="spaceBetweenRectangles" presStyleCnt="0"/>
      <dgm:spPr/>
    </dgm:pt>
    <dgm:pt modelId="{DA6EC7A3-73D4-4293-ACC4-E4C7E825F331}" type="pres">
      <dgm:prSet presAssocID="{36B43452-9B41-4D7B-8ADA-8E281F164975}" presName="parentLin" presStyleCnt="0"/>
      <dgm:spPr/>
    </dgm:pt>
    <dgm:pt modelId="{063D8B28-E5BB-46BF-BD3D-8BFDFFBD139B}" type="pres">
      <dgm:prSet presAssocID="{36B43452-9B41-4D7B-8ADA-8E281F164975}" presName="parentLeftMargin" presStyleLbl="node1" presStyleIdx="0" presStyleCnt="3"/>
      <dgm:spPr/>
    </dgm:pt>
    <dgm:pt modelId="{19909EF8-8BF9-4E0C-990B-8C6C5C41569C}" type="pres">
      <dgm:prSet presAssocID="{36B43452-9B41-4D7B-8ADA-8E281F164975}" presName="parentText" presStyleLbl="node1" presStyleIdx="1" presStyleCnt="3">
        <dgm:presLayoutVars>
          <dgm:chMax val="0"/>
          <dgm:bulletEnabled val="1"/>
        </dgm:presLayoutVars>
      </dgm:prSet>
      <dgm:spPr/>
    </dgm:pt>
    <dgm:pt modelId="{9F31FAE1-F879-4D26-9F94-703719DF8875}" type="pres">
      <dgm:prSet presAssocID="{36B43452-9B41-4D7B-8ADA-8E281F164975}" presName="negativeSpace" presStyleCnt="0"/>
      <dgm:spPr/>
    </dgm:pt>
    <dgm:pt modelId="{88C87D37-4598-4380-903F-246A95B51233}" type="pres">
      <dgm:prSet presAssocID="{36B43452-9B41-4D7B-8ADA-8E281F164975}" presName="childText" presStyleLbl="conFgAcc1" presStyleIdx="1" presStyleCnt="3">
        <dgm:presLayoutVars>
          <dgm:bulletEnabled val="1"/>
        </dgm:presLayoutVars>
      </dgm:prSet>
      <dgm:spPr/>
    </dgm:pt>
    <dgm:pt modelId="{183FF871-EB01-4CF4-AA4F-4656501CA79D}" type="pres">
      <dgm:prSet presAssocID="{CBF3349C-49F5-4E51-81F2-B7CF987DD610}" presName="spaceBetweenRectangles" presStyleCnt="0"/>
      <dgm:spPr/>
    </dgm:pt>
    <dgm:pt modelId="{3F92DB34-152E-4659-8CF6-9E4E17CCA8D9}" type="pres">
      <dgm:prSet presAssocID="{71109610-8145-43B8-B5DB-19310E6839B4}" presName="parentLin" presStyleCnt="0"/>
      <dgm:spPr/>
    </dgm:pt>
    <dgm:pt modelId="{6D27A4A6-9D9D-4EAC-80EC-316014DA6104}" type="pres">
      <dgm:prSet presAssocID="{71109610-8145-43B8-B5DB-19310E6839B4}" presName="parentLeftMargin" presStyleLbl="node1" presStyleIdx="1" presStyleCnt="3"/>
      <dgm:spPr/>
    </dgm:pt>
    <dgm:pt modelId="{9CA67492-DCBA-4316-B63E-28D816B3EC5D}" type="pres">
      <dgm:prSet presAssocID="{71109610-8145-43B8-B5DB-19310E6839B4}" presName="parentText" presStyleLbl="node1" presStyleIdx="2" presStyleCnt="3">
        <dgm:presLayoutVars>
          <dgm:chMax val="0"/>
          <dgm:bulletEnabled val="1"/>
        </dgm:presLayoutVars>
      </dgm:prSet>
      <dgm:spPr/>
    </dgm:pt>
    <dgm:pt modelId="{FA69D6BE-E916-4704-BDB2-BD58FDDDBF45}" type="pres">
      <dgm:prSet presAssocID="{71109610-8145-43B8-B5DB-19310E6839B4}" presName="negativeSpace" presStyleCnt="0"/>
      <dgm:spPr/>
    </dgm:pt>
    <dgm:pt modelId="{DAEBCF43-EB18-4EF2-857A-4AB50A6AB405}" type="pres">
      <dgm:prSet presAssocID="{71109610-8145-43B8-B5DB-19310E6839B4}" presName="childText" presStyleLbl="conFgAcc1" presStyleIdx="2" presStyleCnt="3">
        <dgm:presLayoutVars>
          <dgm:bulletEnabled val="1"/>
        </dgm:presLayoutVars>
      </dgm:prSet>
      <dgm:spPr/>
    </dgm:pt>
  </dgm:ptLst>
  <dgm:cxnLst>
    <dgm:cxn modelId="{8C4C3605-700E-44F7-8A06-5F34DFB9EF8F}" type="presOf" srcId="{B2568698-B69F-48DE-A7E7-A73FB350BC06}" destId="{DAEBCF43-EB18-4EF2-857A-4AB50A6AB405}" srcOrd="0" destOrd="1" presId="urn:microsoft.com/office/officeart/2005/8/layout/list1"/>
    <dgm:cxn modelId="{7B490D16-17D2-4C55-AEA9-32229F2E910A}" type="presOf" srcId="{1EE0A230-6162-44FA-95CF-AD0F4C2A855F}" destId="{88C87D37-4598-4380-903F-246A95B51233}" srcOrd="0" destOrd="5" presId="urn:microsoft.com/office/officeart/2005/8/layout/list1"/>
    <dgm:cxn modelId="{98E9F72A-B5F6-4CDE-8EA6-2A10FE6679AC}" srcId="{3459E804-E2EB-4B58-B3E6-52D9B25C5EBE}" destId="{898D34FE-68B0-4407-B71D-3232D48305F8}" srcOrd="0" destOrd="0" parTransId="{FF88D509-E5C1-4004-8F98-F03AF31265DC}" sibTransId="{87A23C2B-2F6E-456D-9D1B-29BE46EA66F0}"/>
    <dgm:cxn modelId="{798D8F2E-0A82-4A0E-854A-078E1F5A8E1B}" type="presOf" srcId="{71109610-8145-43B8-B5DB-19310E6839B4}" destId="{9CA67492-DCBA-4316-B63E-28D816B3EC5D}" srcOrd="1" destOrd="0" presId="urn:microsoft.com/office/officeart/2005/8/layout/list1"/>
    <dgm:cxn modelId="{800D3F35-7C81-4354-8601-A60FE8A9D106}" srcId="{36B43452-9B41-4D7B-8ADA-8E281F164975}" destId="{878487EC-9F5B-4D78-9F84-57B69EB18AF6}" srcOrd="0" destOrd="0" parTransId="{1B11CB56-441E-4D1D-8DC6-88E517AFC93D}" sibTransId="{158605C4-7B93-465C-867B-164BC7B6DC9B}"/>
    <dgm:cxn modelId="{26386A36-65C0-4DF2-9018-672FD9593BEA}" srcId="{72A74B39-8AAD-4876-8E3C-0BEFA345AE9C}" destId="{71109610-8145-43B8-B5DB-19310E6839B4}" srcOrd="2" destOrd="0" parTransId="{6A359A8B-9D1A-45FC-9833-5AF4C0D2D947}" sibTransId="{4DF43E19-05A0-46BA-A114-0710611ACABC}"/>
    <dgm:cxn modelId="{7EF13F3E-8DD2-4CCF-800A-4466DCDD0D12}" srcId="{09E3CEC6-BB93-445B-828B-A37DBDD6DD38}" destId="{1EE0A230-6162-44FA-95CF-AD0F4C2A855F}" srcOrd="0" destOrd="0" parTransId="{B23D0CF2-6D27-4771-8FE9-30B6AD6A839D}" sibTransId="{E139BB2A-88DD-4C36-B23B-43CE3C4068F6}"/>
    <dgm:cxn modelId="{C3003B3F-1FD7-4A01-9A83-1049E865BBBB}" srcId="{72A74B39-8AAD-4876-8E3C-0BEFA345AE9C}" destId="{36B43452-9B41-4D7B-8ADA-8E281F164975}" srcOrd="1" destOrd="0" parTransId="{6821C623-6A21-487A-9BEA-DA455BA17E22}" sibTransId="{CBF3349C-49F5-4E51-81F2-B7CF987DD610}"/>
    <dgm:cxn modelId="{7CAFCF5C-00F4-4407-9DA3-126384F32E15}" type="presOf" srcId="{2C774C56-A70F-4E2E-98EC-C3727FD1A78E}" destId="{88C87D37-4598-4380-903F-246A95B51233}" srcOrd="0" destOrd="3" presId="urn:microsoft.com/office/officeart/2005/8/layout/list1"/>
    <dgm:cxn modelId="{1940AC5F-8392-4A52-A25F-D6E3647283CD}" type="presOf" srcId="{72A74B39-8AAD-4876-8E3C-0BEFA345AE9C}" destId="{89C959A1-EDB9-4614-8FA3-70A61BE12355}" srcOrd="0" destOrd="0" presId="urn:microsoft.com/office/officeart/2005/8/layout/list1"/>
    <dgm:cxn modelId="{A13B4746-CCB0-4682-95E1-FDEB24D444A7}" srcId="{71109610-8145-43B8-B5DB-19310E6839B4}" destId="{7A5909DE-13B2-4B52-8066-0FBD19DBA872}" srcOrd="0" destOrd="0" parTransId="{C131187E-0FED-402C-9DAA-C057CE8DDE1C}" sibTransId="{69C6F45A-8895-4B42-A938-B55BC6C7A6C5}"/>
    <dgm:cxn modelId="{EF808D54-7C94-40A0-9509-29E093EBEB5C}" srcId="{71109610-8145-43B8-B5DB-19310E6839B4}" destId="{3459E804-E2EB-4B58-B3E6-52D9B25C5EBE}" srcOrd="1" destOrd="0" parTransId="{1DCBC496-333F-4CBA-A10C-6C4DED051188}" sibTransId="{441F11CA-6C56-404B-9EFF-5644DFD665B1}"/>
    <dgm:cxn modelId="{16FCA956-90F8-42CC-80E1-23E602305D84}" type="presOf" srcId="{71109610-8145-43B8-B5DB-19310E6839B4}" destId="{6D27A4A6-9D9D-4EAC-80EC-316014DA6104}" srcOrd="0" destOrd="0" presId="urn:microsoft.com/office/officeart/2005/8/layout/list1"/>
    <dgm:cxn modelId="{07EA1F5A-26BE-4D5E-B1E3-836726EFD2B1}" type="presOf" srcId="{898D34FE-68B0-4407-B71D-3232D48305F8}" destId="{DAEBCF43-EB18-4EF2-857A-4AB50A6AB405}" srcOrd="0" destOrd="3" presId="urn:microsoft.com/office/officeart/2005/8/layout/list1"/>
    <dgm:cxn modelId="{5E3D7381-AC36-412F-A2C4-7429A24B100D}" type="presOf" srcId="{C6E86697-0A29-4FF4-A494-390EFC4461C9}" destId="{88C87D37-4598-4380-903F-246A95B51233}" srcOrd="0" destOrd="2" presId="urn:microsoft.com/office/officeart/2005/8/layout/list1"/>
    <dgm:cxn modelId="{D8E1AE8B-751C-4472-88CC-FE0F58C3B662}" srcId="{878487EC-9F5B-4D78-9F84-57B69EB18AF6}" destId="{0FAA78C0-239A-4DB1-A7B0-8CB726E0A992}" srcOrd="0" destOrd="0" parTransId="{9C49F224-68FC-48F2-8F42-D4597EA2D608}" sibTransId="{C87E0F57-E1A4-48A7-B850-89C7C1EB52FB}"/>
    <dgm:cxn modelId="{8EC5C38F-24FB-4280-B5D5-11C19A28272E}" type="presOf" srcId="{70CC18F4-778F-4720-8130-983E049021E4}" destId="{3D470F0F-196F-4AE1-BC42-7380CE46843B}" srcOrd="1" destOrd="0" presId="urn:microsoft.com/office/officeart/2005/8/layout/list1"/>
    <dgm:cxn modelId="{529BD99D-8774-4172-827A-0CC718994A55}" type="presOf" srcId="{0FAA78C0-239A-4DB1-A7B0-8CB726E0A992}" destId="{88C87D37-4598-4380-903F-246A95B51233}" srcOrd="0" destOrd="1" presId="urn:microsoft.com/office/officeart/2005/8/layout/list1"/>
    <dgm:cxn modelId="{56EA9CA1-D99E-4AAF-A0BC-18FDB619ACFD}" srcId="{7A5909DE-13B2-4B52-8066-0FBD19DBA872}" destId="{B2568698-B69F-48DE-A7E7-A73FB350BC06}" srcOrd="0" destOrd="0" parTransId="{7811EA0B-6106-4D28-8971-A31980EE0367}" sibTransId="{D5E82A99-5EF4-44E7-A73C-2B5FD517D8A0}"/>
    <dgm:cxn modelId="{482DB2A6-4991-406B-A3E1-BB8FF0E5D560}" type="presOf" srcId="{36B43452-9B41-4D7B-8ADA-8E281F164975}" destId="{063D8B28-E5BB-46BF-BD3D-8BFDFFBD139B}" srcOrd="0" destOrd="0" presId="urn:microsoft.com/office/officeart/2005/8/layout/list1"/>
    <dgm:cxn modelId="{281EC7A7-68C7-45D9-8A6C-17A4E9FD0A6C}" type="presOf" srcId="{09E3CEC6-BB93-445B-828B-A37DBDD6DD38}" destId="{88C87D37-4598-4380-903F-246A95B51233}" srcOrd="0" destOrd="4" presId="urn:microsoft.com/office/officeart/2005/8/layout/list1"/>
    <dgm:cxn modelId="{7F04EAAC-E866-489A-8A8E-736E7286B010}" srcId="{C6E86697-0A29-4FF4-A494-390EFC4461C9}" destId="{2C774C56-A70F-4E2E-98EC-C3727FD1A78E}" srcOrd="0" destOrd="0" parTransId="{10BCE30E-65AD-435D-BDAE-BF770F8A22E2}" sibTransId="{2256DFB7-BB70-44C4-8645-2C3B0708460B}"/>
    <dgm:cxn modelId="{F9D8F1C1-F7FC-4DB0-A357-F7E5D98C346F}" type="presOf" srcId="{36B43452-9B41-4D7B-8ADA-8E281F164975}" destId="{19909EF8-8BF9-4E0C-990B-8C6C5C41569C}" srcOrd="1" destOrd="0" presId="urn:microsoft.com/office/officeart/2005/8/layout/list1"/>
    <dgm:cxn modelId="{9FC52AC2-2645-4B1E-B814-F5E8F2D10481}" srcId="{72A74B39-8AAD-4876-8E3C-0BEFA345AE9C}" destId="{70CC18F4-778F-4720-8130-983E049021E4}" srcOrd="0" destOrd="0" parTransId="{124CB14F-CEDC-4327-AFDF-78B8C0EC0B95}" sibTransId="{E3858E48-9B64-409D-93E9-D16485861567}"/>
    <dgm:cxn modelId="{BF29B4CF-F11C-4D19-98E6-45BD0C6958BA}" srcId="{36B43452-9B41-4D7B-8ADA-8E281F164975}" destId="{09E3CEC6-BB93-445B-828B-A37DBDD6DD38}" srcOrd="2" destOrd="0" parTransId="{F4799344-7782-407B-ABC3-7161821A62F5}" sibTransId="{26783067-7413-41D8-BA7F-FFD729301CEF}"/>
    <dgm:cxn modelId="{30EDD7D8-AAC8-4EFC-9B4D-A0E5683BBE35}" type="presOf" srcId="{3459E804-E2EB-4B58-B3E6-52D9B25C5EBE}" destId="{DAEBCF43-EB18-4EF2-857A-4AB50A6AB405}" srcOrd="0" destOrd="2" presId="urn:microsoft.com/office/officeart/2005/8/layout/list1"/>
    <dgm:cxn modelId="{5B524DDB-D0EF-4ED6-88D5-89CCD2ACC0FB}" type="presOf" srcId="{7A5909DE-13B2-4B52-8066-0FBD19DBA872}" destId="{DAEBCF43-EB18-4EF2-857A-4AB50A6AB405}" srcOrd="0" destOrd="0" presId="urn:microsoft.com/office/officeart/2005/8/layout/list1"/>
    <dgm:cxn modelId="{D5BF8CDF-8021-4E62-B3EC-051F64EE2961}" type="presOf" srcId="{878487EC-9F5B-4D78-9F84-57B69EB18AF6}" destId="{88C87D37-4598-4380-903F-246A95B51233}" srcOrd="0" destOrd="0" presId="urn:microsoft.com/office/officeart/2005/8/layout/list1"/>
    <dgm:cxn modelId="{0BDDF0E4-33C6-4889-A210-D468A6D74D07}" srcId="{36B43452-9B41-4D7B-8ADA-8E281F164975}" destId="{C6E86697-0A29-4FF4-A494-390EFC4461C9}" srcOrd="1" destOrd="0" parTransId="{27CAADD3-DFDE-4A73-B149-51EC84F6C3E4}" sibTransId="{D376FCD0-F132-42A3-B418-788D6D02213B}"/>
    <dgm:cxn modelId="{522CD7E9-363E-4D82-B03E-D755E549540F}" type="presOf" srcId="{70CC18F4-778F-4720-8130-983E049021E4}" destId="{6CB8BE0D-C8DC-4F01-9DA1-A9CC560D7E09}" srcOrd="0" destOrd="0" presId="urn:microsoft.com/office/officeart/2005/8/layout/list1"/>
    <dgm:cxn modelId="{2D507D4C-CA87-4D84-8248-B49290521B15}" type="presParOf" srcId="{89C959A1-EDB9-4614-8FA3-70A61BE12355}" destId="{81D43615-A7B3-485D-94E7-77B9794A9535}" srcOrd="0" destOrd="0" presId="urn:microsoft.com/office/officeart/2005/8/layout/list1"/>
    <dgm:cxn modelId="{85FD5148-3D3F-4DAE-8DB7-B750FF48D31D}" type="presParOf" srcId="{81D43615-A7B3-485D-94E7-77B9794A9535}" destId="{6CB8BE0D-C8DC-4F01-9DA1-A9CC560D7E09}" srcOrd="0" destOrd="0" presId="urn:microsoft.com/office/officeart/2005/8/layout/list1"/>
    <dgm:cxn modelId="{C1C984BF-3B9F-4F3E-9AA2-6DE44C550CD3}" type="presParOf" srcId="{81D43615-A7B3-485D-94E7-77B9794A9535}" destId="{3D470F0F-196F-4AE1-BC42-7380CE46843B}" srcOrd="1" destOrd="0" presId="urn:microsoft.com/office/officeart/2005/8/layout/list1"/>
    <dgm:cxn modelId="{E800CDF2-015B-41AB-A335-0B2DD00133D0}" type="presParOf" srcId="{89C959A1-EDB9-4614-8FA3-70A61BE12355}" destId="{D372E2CF-2C90-4365-83EF-5C827C9C8F1D}" srcOrd="1" destOrd="0" presId="urn:microsoft.com/office/officeart/2005/8/layout/list1"/>
    <dgm:cxn modelId="{19866EC2-AE6D-4EFA-9239-66492549F612}" type="presParOf" srcId="{89C959A1-EDB9-4614-8FA3-70A61BE12355}" destId="{364AF0B4-4219-405F-A702-D109102FEFBA}" srcOrd="2" destOrd="0" presId="urn:microsoft.com/office/officeart/2005/8/layout/list1"/>
    <dgm:cxn modelId="{7D30F20E-3712-4390-AB50-F6F03078B2A3}" type="presParOf" srcId="{89C959A1-EDB9-4614-8FA3-70A61BE12355}" destId="{C0F4D35F-537E-4985-95E8-055164F98D31}" srcOrd="3" destOrd="0" presId="urn:microsoft.com/office/officeart/2005/8/layout/list1"/>
    <dgm:cxn modelId="{BCA843EE-C2A9-4D44-960E-BB35DDBD579D}" type="presParOf" srcId="{89C959A1-EDB9-4614-8FA3-70A61BE12355}" destId="{DA6EC7A3-73D4-4293-ACC4-E4C7E825F331}" srcOrd="4" destOrd="0" presId="urn:microsoft.com/office/officeart/2005/8/layout/list1"/>
    <dgm:cxn modelId="{3B2667BF-0525-42A8-B240-84F80EA55C72}" type="presParOf" srcId="{DA6EC7A3-73D4-4293-ACC4-E4C7E825F331}" destId="{063D8B28-E5BB-46BF-BD3D-8BFDFFBD139B}" srcOrd="0" destOrd="0" presId="urn:microsoft.com/office/officeart/2005/8/layout/list1"/>
    <dgm:cxn modelId="{97F9DE25-FDF1-442A-B4F5-4273FE7B9657}" type="presParOf" srcId="{DA6EC7A3-73D4-4293-ACC4-E4C7E825F331}" destId="{19909EF8-8BF9-4E0C-990B-8C6C5C41569C}" srcOrd="1" destOrd="0" presId="urn:microsoft.com/office/officeart/2005/8/layout/list1"/>
    <dgm:cxn modelId="{9EC0EB6F-5257-4943-8F99-739399430693}" type="presParOf" srcId="{89C959A1-EDB9-4614-8FA3-70A61BE12355}" destId="{9F31FAE1-F879-4D26-9F94-703719DF8875}" srcOrd="5" destOrd="0" presId="urn:microsoft.com/office/officeart/2005/8/layout/list1"/>
    <dgm:cxn modelId="{DFF2C45C-75B8-4655-B950-5D88199D0AC9}" type="presParOf" srcId="{89C959A1-EDB9-4614-8FA3-70A61BE12355}" destId="{88C87D37-4598-4380-903F-246A95B51233}" srcOrd="6" destOrd="0" presId="urn:microsoft.com/office/officeart/2005/8/layout/list1"/>
    <dgm:cxn modelId="{373B21F2-073E-40BB-80D2-8AE2C19E12BB}" type="presParOf" srcId="{89C959A1-EDB9-4614-8FA3-70A61BE12355}" destId="{183FF871-EB01-4CF4-AA4F-4656501CA79D}" srcOrd="7" destOrd="0" presId="urn:microsoft.com/office/officeart/2005/8/layout/list1"/>
    <dgm:cxn modelId="{92F52464-A820-4128-BA9D-7DD0490BD602}" type="presParOf" srcId="{89C959A1-EDB9-4614-8FA3-70A61BE12355}" destId="{3F92DB34-152E-4659-8CF6-9E4E17CCA8D9}" srcOrd="8" destOrd="0" presId="urn:microsoft.com/office/officeart/2005/8/layout/list1"/>
    <dgm:cxn modelId="{76FC7F47-C97D-4817-9A25-4507264787C2}" type="presParOf" srcId="{3F92DB34-152E-4659-8CF6-9E4E17CCA8D9}" destId="{6D27A4A6-9D9D-4EAC-80EC-316014DA6104}" srcOrd="0" destOrd="0" presId="urn:microsoft.com/office/officeart/2005/8/layout/list1"/>
    <dgm:cxn modelId="{756B927F-3EA6-4176-9E21-629788B0AD5D}" type="presParOf" srcId="{3F92DB34-152E-4659-8CF6-9E4E17CCA8D9}" destId="{9CA67492-DCBA-4316-B63E-28D816B3EC5D}" srcOrd="1" destOrd="0" presId="urn:microsoft.com/office/officeart/2005/8/layout/list1"/>
    <dgm:cxn modelId="{E5D74299-8234-4933-8C8F-DA625FDA6B8C}" type="presParOf" srcId="{89C959A1-EDB9-4614-8FA3-70A61BE12355}" destId="{FA69D6BE-E916-4704-BDB2-BD58FDDDBF45}" srcOrd="9" destOrd="0" presId="urn:microsoft.com/office/officeart/2005/8/layout/list1"/>
    <dgm:cxn modelId="{43920B0F-9330-4A76-9AEE-5EFA9B4B1717}" type="presParOf" srcId="{89C959A1-EDB9-4614-8FA3-70A61BE12355}" destId="{DAEBCF43-EB18-4EF2-857A-4AB50A6AB40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F0B4-4219-405F-A702-D109102FEFBA}">
      <dsp:nvSpPr>
        <dsp:cNvPr id="0" name=""/>
        <dsp:cNvSpPr/>
      </dsp:nvSpPr>
      <dsp:spPr>
        <a:xfrm>
          <a:off x="0" y="315745"/>
          <a:ext cx="9493250"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470F0F-196F-4AE1-BC42-7380CE46843B}">
      <dsp:nvSpPr>
        <dsp:cNvPr id="0" name=""/>
        <dsp:cNvSpPr/>
      </dsp:nvSpPr>
      <dsp:spPr>
        <a:xfrm>
          <a:off x="474662" y="79585"/>
          <a:ext cx="664527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176" tIns="0" rIns="251176" bIns="0" numCol="1" spcCol="1270" anchor="ctr" anchorCtr="0">
          <a:noAutofit/>
        </a:bodyPr>
        <a:lstStyle/>
        <a:p>
          <a:pPr marL="0" lvl="0" indent="0" algn="l" defTabSz="711200">
            <a:lnSpc>
              <a:spcPct val="90000"/>
            </a:lnSpc>
            <a:spcBef>
              <a:spcPct val="0"/>
            </a:spcBef>
            <a:spcAft>
              <a:spcPct val="35000"/>
            </a:spcAft>
            <a:buNone/>
          </a:pPr>
          <a:r>
            <a:rPr lang="en-GB" sz="1600" kern="1200"/>
            <a:t>Many games contain puzzles or are puzzle-based.</a:t>
          </a:r>
          <a:endParaRPr lang="en-US" sz="1600" kern="1200"/>
        </a:p>
      </dsp:txBody>
      <dsp:txXfrm>
        <a:off x="497719" y="102642"/>
        <a:ext cx="6599161" cy="426206"/>
      </dsp:txXfrm>
    </dsp:sp>
    <dsp:sp modelId="{88C87D37-4598-4380-903F-246A95B51233}">
      <dsp:nvSpPr>
        <dsp:cNvPr id="0" name=""/>
        <dsp:cNvSpPr/>
      </dsp:nvSpPr>
      <dsp:spPr>
        <a:xfrm>
          <a:off x="0" y="1041505"/>
          <a:ext cx="9493250" cy="216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782" tIns="333248" rIns="736782"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a:t>Problem</a:t>
          </a:r>
          <a:endParaRPr lang="en-US" sz="1600" kern="1200"/>
        </a:p>
        <a:p>
          <a:pPr marL="342900" lvl="2" indent="-171450" algn="l" defTabSz="711200">
            <a:lnSpc>
              <a:spcPct val="90000"/>
            </a:lnSpc>
            <a:spcBef>
              <a:spcPct val="0"/>
            </a:spcBef>
            <a:spcAft>
              <a:spcPct val="15000"/>
            </a:spcAft>
            <a:buChar char="•"/>
          </a:pPr>
          <a:r>
            <a:rPr lang="en-GB" sz="1600" kern="1200"/>
            <a:t>Outline of the problem and the initial conditions of the puzzle.</a:t>
          </a:r>
          <a:endParaRPr lang="en-US" sz="1600" kern="1200"/>
        </a:p>
        <a:p>
          <a:pPr marL="171450" lvl="1" indent="-171450" algn="l" defTabSz="711200">
            <a:lnSpc>
              <a:spcPct val="90000"/>
            </a:lnSpc>
            <a:spcBef>
              <a:spcPct val="0"/>
            </a:spcBef>
            <a:spcAft>
              <a:spcPct val="15000"/>
            </a:spcAft>
            <a:buChar char="•"/>
          </a:pPr>
          <a:r>
            <a:rPr lang="en-GB" sz="1600" kern="1200"/>
            <a:t>Rules</a:t>
          </a:r>
          <a:endParaRPr lang="en-US" sz="1600" kern="1200"/>
        </a:p>
        <a:p>
          <a:pPr marL="342900" lvl="2" indent="-171450" algn="l" defTabSz="711200">
            <a:lnSpc>
              <a:spcPct val="90000"/>
            </a:lnSpc>
            <a:spcBef>
              <a:spcPct val="0"/>
            </a:spcBef>
            <a:spcAft>
              <a:spcPct val="15000"/>
            </a:spcAft>
            <a:buChar char="•"/>
          </a:pPr>
          <a:r>
            <a:rPr lang="en-GB" sz="1600" kern="1200"/>
            <a:t>The rules and processes the player goes through to move from the problem to achieve the solution</a:t>
          </a:r>
          <a:endParaRPr lang="en-US" sz="1600" kern="1200"/>
        </a:p>
        <a:p>
          <a:pPr marL="171450" lvl="1" indent="-171450" algn="l" defTabSz="711200">
            <a:lnSpc>
              <a:spcPct val="90000"/>
            </a:lnSpc>
            <a:spcBef>
              <a:spcPct val="0"/>
            </a:spcBef>
            <a:spcAft>
              <a:spcPct val="15000"/>
            </a:spcAft>
            <a:buChar char="•"/>
          </a:pPr>
          <a:r>
            <a:rPr lang="en-GB" sz="1600" kern="1200"/>
            <a:t>Solution</a:t>
          </a:r>
          <a:endParaRPr lang="en-US" sz="1600" kern="1200"/>
        </a:p>
        <a:p>
          <a:pPr marL="342900" lvl="2" indent="-171450" algn="l" defTabSz="711200">
            <a:lnSpc>
              <a:spcPct val="90000"/>
            </a:lnSpc>
            <a:spcBef>
              <a:spcPct val="0"/>
            </a:spcBef>
            <a:spcAft>
              <a:spcPct val="15000"/>
            </a:spcAft>
            <a:buChar char="•"/>
          </a:pPr>
          <a:r>
            <a:rPr lang="en-GB" sz="1600" kern="1200"/>
            <a:t>The final state where the puzzle is considered complete or solved.</a:t>
          </a:r>
          <a:endParaRPr lang="en-US" sz="1600" kern="1200"/>
        </a:p>
      </dsp:txBody>
      <dsp:txXfrm>
        <a:off x="0" y="1041505"/>
        <a:ext cx="9493250" cy="2167200"/>
      </dsp:txXfrm>
    </dsp:sp>
    <dsp:sp modelId="{19909EF8-8BF9-4E0C-990B-8C6C5C41569C}">
      <dsp:nvSpPr>
        <dsp:cNvPr id="0" name=""/>
        <dsp:cNvSpPr/>
      </dsp:nvSpPr>
      <dsp:spPr>
        <a:xfrm>
          <a:off x="474662" y="805345"/>
          <a:ext cx="664527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176" tIns="0" rIns="251176" bIns="0" numCol="1" spcCol="1270" anchor="ctr" anchorCtr="0">
          <a:noAutofit/>
        </a:bodyPr>
        <a:lstStyle/>
        <a:p>
          <a:pPr marL="0" lvl="0" indent="0" algn="l" defTabSz="711200">
            <a:lnSpc>
              <a:spcPct val="90000"/>
            </a:lnSpc>
            <a:spcBef>
              <a:spcPct val="0"/>
            </a:spcBef>
            <a:spcAft>
              <a:spcPct val="35000"/>
            </a:spcAft>
            <a:buNone/>
          </a:pPr>
          <a:r>
            <a:rPr lang="en-GB" sz="1600" kern="1200"/>
            <a:t>The Puzzle follows a basic structure:</a:t>
          </a:r>
          <a:endParaRPr lang="en-US" sz="1600" kern="1200"/>
        </a:p>
      </dsp:txBody>
      <dsp:txXfrm>
        <a:off x="497719" y="828402"/>
        <a:ext cx="6599161" cy="426206"/>
      </dsp:txXfrm>
    </dsp:sp>
    <dsp:sp modelId="{DAEBCF43-EB18-4EF2-857A-4AB50A6AB405}">
      <dsp:nvSpPr>
        <dsp:cNvPr id="0" name=""/>
        <dsp:cNvSpPr/>
      </dsp:nvSpPr>
      <dsp:spPr>
        <a:xfrm>
          <a:off x="0" y="3531265"/>
          <a:ext cx="9493250" cy="166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782" tIns="333248" rIns="736782"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a:t>Props</a:t>
          </a:r>
          <a:endParaRPr lang="en-US" sz="1600" b="1" kern="1200" dirty="0"/>
        </a:p>
        <a:p>
          <a:pPr marL="342900" lvl="2" indent="-171450" algn="l" defTabSz="711200">
            <a:lnSpc>
              <a:spcPct val="90000"/>
            </a:lnSpc>
            <a:spcBef>
              <a:spcPct val="0"/>
            </a:spcBef>
            <a:spcAft>
              <a:spcPct val="15000"/>
            </a:spcAft>
            <a:buChar char="•"/>
          </a:pPr>
          <a:r>
            <a:rPr lang="en-GB" sz="1600" kern="1200"/>
            <a:t>Things you interact with (switches, floor pads, numbers in Sudoku)</a:t>
          </a:r>
          <a:endParaRPr lang="en-US" sz="1600" kern="1200"/>
        </a:p>
        <a:p>
          <a:pPr marL="171450" lvl="1" indent="-171450" algn="l" defTabSz="711200">
            <a:lnSpc>
              <a:spcPct val="90000"/>
            </a:lnSpc>
            <a:spcBef>
              <a:spcPct val="0"/>
            </a:spcBef>
            <a:spcAft>
              <a:spcPct val="15000"/>
            </a:spcAft>
            <a:buChar char="•"/>
          </a:pPr>
          <a:r>
            <a:rPr lang="en-GB" sz="1600" kern="1200"/>
            <a:t>Background and UI</a:t>
          </a:r>
          <a:endParaRPr lang="en-US" sz="1600" kern="1200"/>
        </a:p>
        <a:p>
          <a:pPr marL="342900" lvl="2" indent="-171450" algn="l" defTabSz="711200">
            <a:lnSpc>
              <a:spcPct val="90000"/>
            </a:lnSpc>
            <a:spcBef>
              <a:spcPct val="0"/>
            </a:spcBef>
            <a:spcAft>
              <a:spcPct val="15000"/>
            </a:spcAft>
            <a:buChar char="•"/>
          </a:pPr>
          <a:r>
            <a:rPr lang="en-GB" sz="1600" kern="1200"/>
            <a:t>Define the theme – if it is a puzzle in a game, what is the lore-friendly reason for it and how is it implemented?</a:t>
          </a:r>
          <a:endParaRPr lang="en-US" sz="1600" kern="1200"/>
        </a:p>
      </dsp:txBody>
      <dsp:txXfrm>
        <a:off x="0" y="3531265"/>
        <a:ext cx="9493250" cy="1663200"/>
      </dsp:txXfrm>
    </dsp:sp>
    <dsp:sp modelId="{9CA67492-DCBA-4316-B63E-28D816B3EC5D}">
      <dsp:nvSpPr>
        <dsp:cNvPr id="0" name=""/>
        <dsp:cNvSpPr/>
      </dsp:nvSpPr>
      <dsp:spPr>
        <a:xfrm>
          <a:off x="474662" y="3295105"/>
          <a:ext cx="664527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176" tIns="0" rIns="251176" bIns="0" numCol="1" spcCol="1270" anchor="ctr" anchorCtr="0">
          <a:noAutofit/>
        </a:bodyPr>
        <a:lstStyle/>
        <a:p>
          <a:pPr marL="0" lvl="0" indent="0" algn="l" defTabSz="711200">
            <a:lnSpc>
              <a:spcPct val="90000"/>
            </a:lnSpc>
            <a:spcBef>
              <a:spcPct val="0"/>
            </a:spcBef>
            <a:spcAft>
              <a:spcPct val="35000"/>
            </a:spcAft>
            <a:buNone/>
          </a:pPr>
          <a:r>
            <a:rPr lang="en-GB" sz="1600" kern="1200"/>
            <a:t>In addition, puzzles also have:</a:t>
          </a:r>
          <a:endParaRPr lang="en-US" sz="1600" kern="1200"/>
        </a:p>
      </dsp:txBody>
      <dsp:txXfrm>
        <a:off x="497719" y="3318162"/>
        <a:ext cx="6599161"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DF2E8-634F-433E-BADD-45A247D22525}" type="datetimeFigureOut">
              <a:rPr lang="en-GB" smtClean="0"/>
              <a:t>05/11/2024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51802-7A3D-4AF4-B9A2-84E38126DD69}" type="slidenum">
              <a:rPr lang="en-GB" smtClean="0"/>
              <a:t>‹#›</a:t>
            </a:fld>
            <a:endParaRPr lang="en-GB"/>
          </a:p>
        </p:txBody>
      </p:sp>
    </p:spTree>
    <p:extLst>
      <p:ext uri="{BB962C8B-B14F-4D97-AF65-F5344CB8AC3E}">
        <p14:creationId xmlns:p14="http://schemas.microsoft.com/office/powerpoint/2010/main" val="2396424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2951802-7A3D-4AF4-B9A2-84E38126DD69}" type="slidenum">
              <a:rPr lang="en-GB" smtClean="0"/>
              <a:t>6</a:t>
            </a:fld>
            <a:endParaRPr lang="en-GB"/>
          </a:p>
        </p:txBody>
      </p:sp>
    </p:spTree>
    <p:extLst>
      <p:ext uri="{BB962C8B-B14F-4D97-AF65-F5344CB8AC3E}">
        <p14:creationId xmlns:p14="http://schemas.microsoft.com/office/powerpoint/2010/main" val="2556961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2951802-7A3D-4AF4-B9A2-84E38126DD69}" type="slidenum">
              <a:rPr lang="en-GB" smtClean="0"/>
              <a:t>8</a:t>
            </a:fld>
            <a:endParaRPr lang="en-GB"/>
          </a:p>
        </p:txBody>
      </p:sp>
    </p:spTree>
    <p:extLst>
      <p:ext uri="{BB962C8B-B14F-4D97-AF65-F5344CB8AC3E}">
        <p14:creationId xmlns:p14="http://schemas.microsoft.com/office/powerpoint/2010/main" val="1998010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2951802-7A3D-4AF4-B9A2-84E38126DD69}" type="slidenum">
              <a:rPr lang="en-GB" smtClean="0"/>
              <a:t>9</a:t>
            </a:fld>
            <a:endParaRPr lang="en-GB"/>
          </a:p>
        </p:txBody>
      </p:sp>
    </p:spTree>
    <p:extLst>
      <p:ext uri="{BB962C8B-B14F-4D97-AF65-F5344CB8AC3E}">
        <p14:creationId xmlns:p14="http://schemas.microsoft.com/office/powerpoint/2010/main" val="2821416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00311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25237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52384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76413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3084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83742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65195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20826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62595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8391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72788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11/5/2024</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3202481227"/>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27" r:id="rId6"/>
    <p:sldLayoutId id="2147483732" r:id="rId7"/>
    <p:sldLayoutId id="2147483728" r:id="rId8"/>
    <p:sldLayoutId id="2147483729" r:id="rId9"/>
    <p:sldLayoutId id="2147483730" r:id="rId10"/>
    <p:sldLayoutId id="2147483731"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13.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gif"/><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jpg"/><Relationship Id="rId4" Type="http://schemas.openxmlformats.org/officeDocument/2006/relationships/image" Target="../media/image65.jpg"/></Relationships>
</file>

<file path=ppt/slides/_rels/slide3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newsroom.activisionblizzard.com/p/a-brief-history-of-the-platformer" TargetMode="External"/><Relationship Id="rId2" Type="http://schemas.openxmlformats.org/officeDocument/2006/relationships/hyperlink" Target="https://web.archive.org/web/20141217155232/http:/www.gamasutra.com/view/feature/4074/the_designers_notebook_sorting_.php" TargetMode="External"/><Relationship Id="rId1" Type="http://schemas.openxmlformats.org/officeDocument/2006/relationships/slideLayout" Target="../slideLayouts/slideLayout2.xml"/><Relationship Id="rId5" Type="http://schemas.openxmlformats.org/officeDocument/2006/relationships/hyperlink" Target="https://www.retrogamedeconstructionzone.com/2020/07/what-was-first-platformer-space-panic.html" TargetMode="External"/><Relationship Id="rId4" Type="http://schemas.openxmlformats.org/officeDocument/2006/relationships/hyperlink" Target="https://www.digitpress.com/library/books/book_art_of_computer_game_design.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eb.archive.org/web/20141113223215/http:/www.theesa.com/facts/pdfs/ESA_EF_2009.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B41654-6813-4B8B-8AF9-6134D6BB1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E93070F-7718-4268-9A46-202B06E06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808706" y="3856382"/>
            <a:ext cx="9383294" cy="3001903"/>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95849 w 9288370"/>
              <a:gd name="connsiteY25" fmla="*/ 1272939 h 1858154"/>
              <a:gd name="connsiteX26" fmla="*/ 4190310 w 9288370"/>
              <a:gd name="connsiteY26" fmla="*/ 1307786 h 1858154"/>
              <a:gd name="connsiteX27" fmla="*/ 4230008 w 9288370"/>
              <a:gd name="connsiteY27" fmla="*/ 1303546 h 1858154"/>
              <a:gd name="connsiteX28" fmla="*/ 4575478 w 9288370"/>
              <a:gd name="connsiteY28" fmla="*/ 1261726 h 1858154"/>
              <a:gd name="connsiteX29" fmla="*/ 4650026 w 9288370"/>
              <a:gd name="connsiteY29" fmla="*/ 1265798 h 1858154"/>
              <a:gd name="connsiteX30" fmla="*/ 4792008 w 9288370"/>
              <a:gd name="connsiteY30" fmla="*/ 1243899 h 1858154"/>
              <a:gd name="connsiteX31" fmla="*/ 4954126 w 9288370"/>
              <a:gd name="connsiteY31" fmla="*/ 1204617 h 1858154"/>
              <a:gd name="connsiteX32" fmla="*/ 5309678 w 9288370"/>
              <a:gd name="connsiteY32" fmla="*/ 1128278 h 1858154"/>
              <a:gd name="connsiteX33" fmla="*/ 5474724 w 9288370"/>
              <a:gd name="connsiteY33" fmla="*/ 1091167 h 1858154"/>
              <a:gd name="connsiteX34" fmla="*/ 5612132 w 9288370"/>
              <a:gd name="connsiteY34" fmla="*/ 1051509 h 1858154"/>
              <a:gd name="connsiteX35" fmla="*/ 5776618 w 9288370"/>
              <a:gd name="connsiteY35" fmla="*/ 1053037 h 1858154"/>
              <a:gd name="connsiteX36" fmla="*/ 5785786 w 9288370"/>
              <a:gd name="connsiteY36" fmla="*/ 1051213 h 1858154"/>
              <a:gd name="connsiteX37" fmla="*/ 5829381 w 9288370"/>
              <a:gd name="connsiteY37" fmla="*/ 1046878 h 1858154"/>
              <a:gd name="connsiteX38" fmla="*/ 5943596 w 9288370"/>
              <a:gd name="connsiteY38" fmla="*/ 1043237 h 1858154"/>
              <a:gd name="connsiteX39" fmla="*/ 5985730 w 9288370"/>
              <a:gd name="connsiteY39" fmla="*/ 1035396 h 1858154"/>
              <a:gd name="connsiteX40" fmla="*/ 6103109 w 9288370"/>
              <a:gd name="connsiteY40" fmla="*/ 1019019 h 1858154"/>
              <a:gd name="connsiteX41" fmla="*/ 6222406 w 9288370"/>
              <a:gd name="connsiteY41" fmla="*/ 985341 h 1858154"/>
              <a:gd name="connsiteX42" fmla="*/ 6598672 w 9288370"/>
              <a:gd name="connsiteY42" fmla="*/ 902062 h 1858154"/>
              <a:gd name="connsiteX43" fmla="*/ 6766149 w 9288370"/>
              <a:gd name="connsiteY43" fmla="*/ 846132 h 1858154"/>
              <a:gd name="connsiteX44" fmla="*/ 6886312 w 9288370"/>
              <a:gd name="connsiteY44" fmla="*/ 781877 h 1858154"/>
              <a:gd name="connsiteX45" fmla="*/ 7006457 w 9288370"/>
              <a:gd name="connsiteY45" fmla="*/ 699758 h 1858154"/>
              <a:gd name="connsiteX46" fmla="*/ 7231643 w 9288370"/>
              <a:gd name="connsiteY46" fmla="*/ 640778 h 1858154"/>
              <a:gd name="connsiteX47" fmla="*/ 7363123 w 9288370"/>
              <a:gd name="connsiteY47" fmla="*/ 593682 h 1858154"/>
              <a:gd name="connsiteX48" fmla="*/ 7588368 w 9288370"/>
              <a:gd name="connsiteY48" fmla="*/ 531129 h 1858154"/>
              <a:gd name="connsiteX49" fmla="*/ 7952094 w 9288370"/>
              <a:gd name="connsiteY49" fmla="*/ 409302 h 1858154"/>
              <a:gd name="connsiteX50" fmla="*/ 8231938 w 9288370"/>
              <a:gd name="connsiteY50" fmla="*/ 259259 h 1858154"/>
              <a:gd name="connsiteX51" fmla="*/ 8428864 w 9288370"/>
              <a:gd name="connsiteY51" fmla="*/ 208471 h 1858154"/>
              <a:gd name="connsiteX52" fmla="*/ 8616510 w 9288370"/>
              <a:gd name="connsiteY52" fmla="*/ 161973 h 1858154"/>
              <a:gd name="connsiteX53" fmla="*/ 8826766 w 9288370"/>
              <a:gd name="connsiteY53" fmla="*/ 152111 h 1858154"/>
              <a:gd name="connsiteX54" fmla="*/ 8917647 w 9288370"/>
              <a:gd name="connsiteY54" fmla="*/ 112232 h 1858154"/>
              <a:gd name="connsiteX55" fmla="*/ 9182272 w 9288370"/>
              <a:gd name="connsiteY55" fmla="*/ 37171 h 1858154"/>
              <a:gd name="connsiteX56" fmla="*/ 9232990 w 9288370"/>
              <a:gd name="connsiteY56" fmla="*/ 24074 h 1858154"/>
              <a:gd name="connsiteX57" fmla="*/ 9288370 w 9288370"/>
              <a:gd name="connsiteY57" fmla="*/ 0 h 1858154"/>
              <a:gd name="connsiteX58" fmla="*/ 0 w 9288370"/>
              <a:gd name="connsiteY58" fmla="*/ 0 h 1858154"/>
              <a:gd name="connsiteX59" fmla="*/ 0 w 9288370"/>
              <a:gd name="connsiteY59"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650072 w 9288370"/>
              <a:gd name="connsiteY21" fmla="*/ 1217421 h 1858154"/>
              <a:gd name="connsiteX22" fmla="*/ 3707853 w 9288370"/>
              <a:gd name="connsiteY22" fmla="*/ 1241722 h 1858154"/>
              <a:gd name="connsiteX23" fmla="*/ 3925616 w 9288370"/>
              <a:gd name="connsiteY23" fmla="*/ 1253751 h 1858154"/>
              <a:gd name="connsiteX24" fmla="*/ 3995849 w 9288370"/>
              <a:gd name="connsiteY24" fmla="*/ 1272939 h 1858154"/>
              <a:gd name="connsiteX25" fmla="*/ 4190310 w 9288370"/>
              <a:gd name="connsiteY25" fmla="*/ 1307786 h 1858154"/>
              <a:gd name="connsiteX26" fmla="*/ 4230008 w 9288370"/>
              <a:gd name="connsiteY26" fmla="*/ 1303546 h 1858154"/>
              <a:gd name="connsiteX27" fmla="*/ 4575478 w 9288370"/>
              <a:gd name="connsiteY27" fmla="*/ 1261726 h 1858154"/>
              <a:gd name="connsiteX28" fmla="*/ 4650026 w 9288370"/>
              <a:gd name="connsiteY28" fmla="*/ 1265798 h 1858154"/>
              <a:gd name="connsiteX29" fmla="*/ 4792008 w 9288370"/>
              <a:gd name="connsiteY29" fmla="*/ 1243899 h 1858154"/>
              <a:gd name="connsiteX30" fmla="*/ 4954126 w 9288370"/>
              <a:gd name="connsiteY30" fmla="*/ 1204617 h 1858154"/>
              <a:gd name="connsiteX31" fmla="*/ 5309678 w 9288370"/>
              <a:gd name="connsiteY31" fmla="*/ 1128278 h 1858154"/>
              <a:gd name="connsiteX32" fmla="*/ 5474724 w 9288370"/>
              <a:gd name="connsiteY32" fmla="*/ 1091167 h 1858154"/>
              <a:gd name="connsiteX33" fmla="*/ 5612132 w 9288370"/>
              <a:gd name="connsiteY33" fmla="*/ 1051509 h 1858154"/>
              <a:gd name="connsiteX34" fmla="*/ 5776618 w 9288370"/>
              <a:gd name="connsiteY34" fmla="*/ 1053037 h 1858154"/>
              <a:gd name="connsiteX35" fmla="*/ 5785786 w 9288370"/>
              <a:gd name="connsiteY35" fmla="*/ 1051213 h 1858154"/>
              <a:gd name="connsiteX36" fmla="*/ 5829381 w 9288370"/>
              <a:gd name="connsiteY36" fmla="*/ 1046878 h 1858154"/>
              <a:gd name="connsiteX37" fmla="*/ 5943596 w 9288370"/>
              <a:gd name="connsiteY37" fmla="*/ 1043237 h 1858154"/>
              <a:gd name="connsiteX38" fmla="*/ 5985730 w 9288370"/>
              <a:gd name="connsiteY38" fmla="*/ 1035396 h 1858154"/>
              <a:gd name="connsiteX39" fmla="*/ 6103109 w 9288370"/>
              <a:gd name="connsiteY39" fmla="*/ 1019019 h 1858154"/>
              <a:gd name="connsiteX40" fmla="*/ 6222406 w 9288370"/>
              <a:gd name="connsiteY40" fmla="*/ 985341 h 1858154"/>
              <a:gd name="connsiteX41" fmla="*/ 6598672 w 9288370"/>
              <a:gd name="connsiteY41" fmla="*/ 902062 h 1858154"/>
              <a:gd name="connsiteX42" fmla="*/ 6766149 w 9288370"/>
              <a:gd name="connsiteY42" fmla="*/ 846132 h 1858154"/>
              <a:gd name="connsiteX43" fmla="*/ 6886312 w 9288370"/>
              <a:gd name="connsiteY43" fmla="*/ 781877 h 1858154"/>
              <a:gd name="connsiteX44" fmla="*/ 7006457 w 9288370"/>
              <a:gd name="connsiteY44" fmla="*/ 699758 h 1858154"/>
              <a:gd name="connsiteX45" fmla="*/ 7231643 w 9288370"/>
              <a:gd name="connsiteY45" fmla="*/ 640778 h 1858154"/>
              <a:gd name="connsiteX46" fmla="*/ 7363123 w 9288370"/>
              <a:gd name="connsiteY46" fmla="*/ 593682 h 1858154"/>
              <a:gd name="connsiteX47" fmla="*/ 7588368 w 9288370"/>
              <a:gd name="connsiteY47" fmla="*/ 531129 h 1858154"/>
              <a:gd name="connsiteX48" fmla="*/ 7952094 w 9288370"/>
              <a:gd name="connsiteY48" fmla="*/ 409302 h 1858154"/>
              <a:gd name="connsiteX49" fmla="*/ 8231938 w 9288370"/>
              <a:gd name="connsiteY49" fmla="*/ 259259 h 1858154"/>
              <a:gd name="connsiteX50" fmla="*/ 8428864 w 9288370"/>
              <a:gd name="connsiteY50" fmla="*/ 208471 h 1858154"/>
              <a:gd name="connsiteX51" fmla="*/ 8616510 w 9288370"/>
              <a:gd name="connsiteY51" fmla="*/ 161973 h 1858154"/>
              <a:gd name="connsiteX52" fmla="*/ 8826766 w 9288370"/>
              <a:gd name="connsiteY52" fmla="*/ 152111 h 1858154"/>
              <a:gd name="connsiteX53" fmla="*/ 8917647 w 9288370"/>
              <a:gd name="connsiteY53" fmla="*/ 112232 h 1858154"/>
              <a:gd name="connsiteX54" fmla="*/ 9182272 w 9288370"/>
              <a:gd name="connsiteY54" fmla="*/ 37171 h 1858154"/>
              <a:gd name="connsiteX55" fmla="*/ 9232990 w 9288370"/>
              <a:gd name="connsiteY55" fmla="*/ 24074 h 1858154"/>
              <a:gd name="connsiteX56" fmla="*/ 9288370 w 9288370"/>
              <a:gd name="connsiteY56" fmla="*/ 0 h 1858154"/>
              <a:gd name="connsiteX57" fmla="*/ 0 w 9288370"/>
              <a:gd name="connsiteY57" fmla="*/ 0 h 1858154"/>
              <a:gd name="connsiteX58" fmla="*/ 0 w 9288370"/>
              <a:gd name="connsiteY58"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650072 w 9288370"/>
              <a:gd name="connsiteY21" fmla="*/ 1217421 h 1858154"/>
              <a:gd name="connsiteX22" fmla="*/ 3925616 w 9288370"/>
              <a:gd name="connsiteY22" fmla="*/ 1253751 h 1858154"/>
              <a:gd name="connsiteX23" fmla="*/ 3995849 w 9288370"/>
              <a:gd name="connsiteY23" fmla="*/ 1272939 h 1858154"/>
              <a:gd name="connsiteX24" fmla="*/ 4190310 w 9288370"/>
              <a:gd name="connsiteY24" fmla="*/ 1307786 h 1858154"/>
              <a:gd name="connsiteX25" fmla="*/ 4230008 w 9288370"/>
              <a:gd name="connsiteY25" fmla="*/ 1303546 h 1858154"/>
              <a:gd name="connsiteX26" fmla="*/ 4575478 w 9288370"/>
              <a:gd name="connsiteY26" fmla="*/ 1261726 h 1858154"/>
              <a:gd name="connsiteX27" fmla="*/ 4650026 w 9288370"/>
              <a:gd name="connsiteY27" fmla="*/ 1265798 h 1858154"/>
              <a:gd name="connsiteX28" fmla="*/ 4792008 w 9288370"/>
              <a:gd name="connsiteY28" fmla="*/ 1243899 h 1858154"/>
              <a:gd name="connsiteX29" fmla="*/ 4954126 w 9288370"/>
              <a:gd name="connsiteY29" fmla="*/ 1204617 h 1858154"/>
              <a:gd name="connsiteX30" fmla="*/ 5309678 w 9288370"/>
              <a:gd name="connsiteY30" fmla="*/ 1128278 h 1858154"/>
              <a:gd name="connsiteX31" fmla="*/ 5474724 w 9288370"/>
              <a:gd name="connsiteY31" fmla="*/ 1091167 h 1858154"/>
              <a:gd name="connsiteX32" fmla="*/ 5612132 w 9288370"/>
              <a:gd name="connsiteY32" fmla="*/ 1051509 h 1858154"/>
              <a:gd name="connsiteX33" fmla="*/ 5776618 w 9288370"/>
              <a:gd name="connsiteY33" fmla="*/ 1053037 h 1858154"/>
              <a:gd name="connsiteX34" fmla="*/ 5785786 w 9288370"/>
              <a:gd name="connsiteY34" fmla="*/ 1051213 h 1858154"/>
              <a:gd name="connsiteX35" fmla="*/ 5829381 w 9288370"/>
              <a:gd name="connsiteY35" fmla="*/ 1046878 h 1858154"/>
              <a:gd name="connsiteX36" fmla="*/ 5943596 w 9288370"/>
              <a:gd name="connsiteY36" fmla="*/ 1043237 h 1858154"/>
              <a:gd name="connsiteX37" fmla="*/ 5985730 w 9288370"/>
              <a:gd name="connsiteY37" fmla="*/ 1035396 h 1858154"/>
              <a:gd name="connsiteX38" fmla="*/ 6103109 w 9288370"/>
              <a:gd name="connsiteY38" fmla="*/ 1019019 h 1858154"/>
              <a:gd name="connsiteX39" fmla="*/ 6222406 w 9288370"/>
              <a:gd name="connsiteY39" fmla="*/ 985341 h 1858154"/>
              <a:gd name="connsiteX40" fmla="*/ 6598672 w 9288370"/>
              <a:gd name="connsiteY40" fmla="*/ 902062 h 1858154"/>
              <a:gd name="connsiteX41" fmla="*/ 6766149 w 9288370"/>
              <a:gd name="connsiteY41" fmla="*/ 846132 h 1858154"/>
              <a:gd name="connsiteX42" fmla="*/ 6886312 w 9288370"/>
              <a:gd name="connsiteY42" fmla="*/ 781877 h 1858154"/>
              <a:gd name="connsiteX43" fmla="*/ 7006457 w 9288370"/>
              <a:gd name="connsiteY43" fmla="*/ 699758 h 1858154"/>
              <a:gd name="connsiteX44" fmla="*/ 7231643 w 9288370"/>
              <a:gd name="connsiteY44" fmla="*/ 640778 h 1858154"/>
              <a:gd name="connsiteX45" fmla="*/ 7363123 w 9288370"/>
              <a:gd name="connsiteY45" fmla="*/ 593682 h 1858154"/>
              <a:gd name="connsiteX46" fmla="*/ 7588368 w 9288370"/>
              <a:gd name="connsiteY46" fmla="*/ 531129 h 1858154"/>
              <a:gd name="connsiteX47" fmla="*/ 7952094 w 9288370"/>
              <a:gd name="connsiteY47" fmla="*/ 409302 h 1858154"/>
              <a:gd name="connsiteX48" fmla="*/ 8231938 w 9288370"/>
              <a:gd name="connsiteY48" fmla="*/ 259259 h 1858154"/>
              <a:gd name="connsiteX49" fmla="*/ 8428864 w 9288370"/>
              <a:gd name="connsiteY49" fmla="*/ 208471 h 1858154"/>
              <a:gd name="connsiteX50" fmla="*/ 8616510 w 9288370"/>
              <a:gd name="connsiteY50" fmla="*/ 161973 h 1858154"/>
              <a:gd name="connsiteX51" fmla="*/ 8826766 w 9288370"/>
              <a:gd name="connsiteY51" fmla="*/ 152111 h 1858154"/>
              <a:gd name="connsiteX52" fmla="*/ 8917647 w 9288370"/>
              <a:gd name="connsiteY52" fmla="*/ 112232 h 1858154"/>
              <a:gd name="connsiteX53" fmla="*/ 9182272 w 9288370"/>
              <a:gd name="connsiteY53" fmla="*/ 37171 h 1858154"/>
              <a:gd name="connsiteX54" fmla="*/ 9232990 w 9288370"/>
              <a:gd name="connsiteY54" fmla="*/ 24074 h 1858154"/>
              <a:gd name="connsiteX55" fmla="*/ 9288370 w 9288370"/>
              <a:gd name="connsiteY55" fmla="*/ 0 h 1858154"/>
              <a:gd name="connsiteX56" fmla="*/ 0 w 9288370"/>
              <a:gd name="connsiteY56" fmla="*/ 0 h 1858154"/>
              <a:gd name="connsiteX57" fmla="*/ 0 w 9288370"/>
              <a:gd name="connsiteY57"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650072 w 9288370"/>
              <a:gd name="connsiteY21" fmla="*/ 1217421 h 1858154"/>
              <a:gd name="connsiteX22" fmla="*/ 3925616 w 9288370"/>
              <a:gd name="connsiteY22" fmla="*/ 1253751 h 1858154"/>
              <a:gd name="connsiteX23" fmla="*/ 3995849 w 9288370"/>
              <a:gd name="connsiteY23" fmla="*/ 1272939 h 1858154"/>
              <a:gd name="connsiteX24" fmla="*/ 4190310 w 9288370"/>
              <a:gd name="connsiteY24" fmla="*/ 1307786 h 1858154"/>
              <a:gd name="connsiteX25" fmla="*/ 4575478 w 9288370"/>
              <a:gd name="connsiteY25" fmla="*/ 1261726 h 1858154"/>
              <a:gd name="connsiteX26" fmla="*/ 4650026 w 9288370"/>
              <a:gd name="connsiteY26" fmla="*/ 1265798 h 1858154"/>
              <a:gd name="connsiteX27" fmla="*/ 4792008 w 9288370"/>
              <a:gd name="connsiteY27" fmla="*/ 1243899 h 1858154"/>
              <a:gd name="connsiteX28" fmla="*/ 4954126 w 9288370"/>
              <a:gd name="connsiteY28" fmla="*/ 1204617 h 1858154"/>
              <a:gd name="connsiteX29" fmla="*/ 5309678 w 9288370"/>
              <a:gd name="connsiteY29" fmla="*/ 1128278 h 1858154"/>
              <a:gd name="connsiteX30" fmla="*/ 5474724 w 9288370"/>
              <a:gd name="connsiteY30" fmla="*/ 1091167 h 1858154"/>
              <a:gd name="connsiteX31" fmla="*/ 5612132 w 9288370"/>
              <a:gd name="connsiteY31" fmla="*/ 1051509 h 1858154"/>
              <a:gd name="connsiteX32" fmla="*/ 5776618 w 9288370"/>
              <a:gd name="connsiteY32" fmla="*/ 1053037 h 1858154"/>
              <a:gd name="connsiteX33" fmla="*/ 5785786 w 9288370"/>
              <a:gd name="connsiteY33" fmla="*/ 1051213 h 1858154"/>
              <a:gd name="connsiteX34" fmla="*/ 5829381 w 9288370"/>
              <a:gd name="connsiteY34" fmla="*/ 1046878 h 1858154"/>
              <a:gd name="connsiteX35" fmla="*/ 5943596 w 9288370"/>
              <a:gd name="connsiteY35" fmla="*/ 1043237 h 1858154"/>
              <a:gd name="connsiteX36" fmla="*/ 5985730 w 9288370"/>
              <a:gd name="connsiteY36" fmla="*/ 1035396 h 1858154"/>
              <a:gd name="connsiteX37" fmla="*/ 6103109 w 9288370"/>
              <a:gd name="connsiteY37" fmla="*/ 1019019 h 1858154"/>
              <a:gd name="connsiteX38" fmla="*/ 6222406 w 9288370"/>
              <a:gd name="connsiteY38" fmla="*/ 985341 h 1858154"/>
              <a:gd name="connsiteX39" fmla="*/ 6598672 w 9288370"/>
              <a:gd name="connsiteY39" fmla="*/ 902062 h 1858154"/>
              <a:gd name="connsiteX40" fmla="*/ 6766149 w 9288370"/>
              <a:gd name="connsiteY40" fmla="*/ 846132 h 1858154"/>
              <a:gd name="connsiteX41" fmla="*/ 6886312 w 9288370"/>
              <a:gd name="connsiteY41" fmla="*/ 781877 h 1858154"/>
              <a:gd name="connsiteX42" fmla="*/ 7006457 w 9288370"/>
              <a:gd name="connsiteY42" fmla="*/ 699758 h 1858154"/>
              <a:gd name="connsiteX43" fmla="*/ 7231643 w 9288370"/>
              <a:gd name="connsiteY43" fmla="*/ 640778 h 1858154"/>
              <a:gd name="connsiteX44" fmla="*/ 7363123 w 9288370"/>
              <a:gd name="connsiteY44" fmla="*/ 593682 h 1858154"/>
              <a:gd name="connsiteX45" fmla="*/ 7588368 w 9288370"/>
              <a:gd name="connsiteY45" fmla="*/ 531129 h 1858154"/>
              <a:gd name="connsiteX46" fmla="*/ 7952094 w 9288370"/>
              <a:gd name="connsiteY46" fmla="*/ 409302 h 1858154"/>
              <a:gd name="connsiteX47" fmla="*/ 8231938 w 9288370"/>
              <a:gd name="connsiteY47" fmla="*/ 259259 h 1858154"/>
              <a:gd name="connsiteX48" fmla="*/ 8428864 w 9288370"/>
              <a:gd name="connsiteY48" fmla="*/ 208471 h 1858154"/>
              <a:gd name="connsiteX49" fmla="*/ 8616510 w 9288370"/>
              <a:gd name="connsiteY49" fmla="*/ 161973 h 1858154"/>
              <a:gd name="connsiteX50" fmla="*/ 8826766 w 9288370"/>
              <a:gd name="connsiteY50" fmla="*/ 152111 h 1858154"/>
              <a:gd name="connsiteX51" fmla="*/ 8917647 w 9288370"/>
              <a:gd name="connsiteY51" fmla="*/ 112232 h 1858154"/>
              <a:gd name="connsiteX52" fmla="*/ 9182272 w 9288370"/>
              <a:gd name="connsiteY52" fmla="*/ 37171 h 1858154"/>
              <a:gd name="connsiteX53" fmla="*/ 9232990 w 9288370"/>
              <a:gd name="connsiteY53" fmla="*/ 24074 h 1858154"/>
              <a:gd name="connsiteX54" fmla="*/ 9288370 w 9288370"/>
              <a:gd name="connsiteY54" fmla="*/ 0 h 1858154"/>
              <a:gd name="connsiteX55" fmla="*/ 0 w 9288370"/>
              <a:gd name="connsiteY55" fmla="*/ 0 h 1858154"/>
              <a:gd name="connsiteX56" fmla="*/ 0 w 9288370"/>
              <a:gd name="connsiteY56"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925616 w 9288370"/>
              <a:gd name="connsiteY21" fmla="*/ 1253751 h 1858154"/>
              <a:gd name="connsiteX22" fmla="*/ 3995849 w 9288370"/>
              <a:gd name="connsiteY22" fmla="*/ 1272939 h 1858154"/>
              <a:gd name="connsiteX23" fmla="*/ 4190310 w 9288370"/>
              <a:gd name="connsiteY23" fmla="*/ 1307786 h 1858154"/>
              <a:gd name="connsiteX24" fmla="*/ 4575478 w 9288370"/>
              <a:gd name="connsiteY24" fmla="*/ 1261726 h 1858154"/>
              <a:gd name="connsiteX25" fmla="*/ 4650026 w 9288370"/>
              <a:gd name="connsiteY25" fmla="*/ 1265798 h 1858154"/>
              <a:gd name="connsiteX26" fmla="*/ 4792008 w 9288370"/>
              <a:gd name="connsiteY26" fmla="*/ 1243899 h 1858154"/>
              <a:gd name="connsiteX27" fmla="*/ 4954126 w 9288370"/>
              <a:gd name="connsiteY27" fmla="*/ 1204617 h 1858154"/>
              <a:gd name="connsiteX28" fmla="*/ 5309678 w 9288370"/>
              <a:gd name="connsiteY28" fmla="*/ 1128278 h 1858154"/>
              <a:gd name="connsiteX29" fmla="*/ 5474724 w 9288370"/>
              <a:gd name="connsiteY29" fmla="*/ 1091167 h 1858154"/>
              <a:gd name="connsiteX30" fmla="*/ 5612132 w 9288370"/>
              <a:gd name="connsiteY30" fmla="*/ 1051509 h 1858154"/>
              <a:gd name="connsiteX31" fmla="*/ 5776618 w 9288370"/>
              <a:gd name="connsiteY31" fmla="*/ 1053037 h 1858154"/>
              <a:gd name="connsiteX32" fmla="*/ 5785786 w 9288370"/>
              <a:gd name="connsiteY32" fmla="*/ 1051213 h 1858154"/>
              <a:gd name="connsiteX33" fmla="*/ 5829381 w 9288370"/>
              <a:gd name="connsiteY33" fmla="*/ 1046878 h 1858154"/>
              <a:gd name="connsiteX34" fmla="*/ 5943596 w 9288370"/>
              <a:gd name="connsiteY34" fmla="*/ 1043237 h 1858154"/>
              <a:gd name="connsiteX35" fmla="*/ 5985730 w 9288370"/>
              <a:gd name="connsiteY35" fmla="*/ 1035396 h 1858154"/>
              <a:gd name="connsiteX36" fmla="*/ 6103109 w 9288370"/>
              <a:gd name="connsiteY36" fmla="*/ 1019019 h 1858154"/>
              <a:gd name="connsiteX37" fmla="*/ 6222406 w 9288370"/>
              <a:gd name="connsiteY37" fmla="*/ 985341 h 1858154"/>
              <a:gd name="connsiteX38" fmla="*/ 6598672 w 9288370"/>
              <a:gd name="connsiteY38" fmla="*/ 902062 h 1858154"/>
              <a:gd name="connsiteX39" fmla="*/ 6766149 w 9288370"/>
              <a:gd name="connsiteY39" fmla="*/ 846132 h 1858154"/>
              <a:gd name="connsiteX40" fmla="*/ 6886312 w 9288370"/>
              <a:gd name="connsiteY40" fmla="*/ 781877 h 1858154"/>
              <a:gd name="connsiteX41" fmla="*/ 7006457 w 9288370"/>
              <a:gd name="connsiteY41" fmla="*/ 699758 h 1858154"/>
              <a:gd name="connsiteX42" fmla="*/ 7231643 w 9288370"/>
              <a:gd name="connsiteY42" fmla="*/ 640778 h 1858154"/>
              <a:gd name="connsiteX43" fmla="*/ 7363123 w 9288370"/>
              <a:gd name="connsiteY43" fmla="*/ 593682 h 1858154"/>
              <a:gd name="connsiteX44" fmla="*/ 7588368 w 9288370"/>
              <a:gd name="connsiteY44" fmla="*/ 531129 h 1858154"/>
              <a:gd name="connsiteX45" fmla="*/ 7952094 w 9288370"/>
              <a:gd name="connsiteY45" fmla="*/ 409302 h 1858154"/>
              <a:gd name="connsiteX46" fmla="*/ 8231938 w 9288370"/>
              <a:gd name="connsiteY46" fmla="*/ 259259 h 1858154"/>
              <a:gd name="connsiteX47" fmla="*/ 8428864 w 9288370"/>
              <a:gd name="connsiteY47" fmla="*/ 208471 h 1858154"/>
              <a:gd name="connsiteX48" fmla="*/ 8616510 w 9288370"/>
              <a:gd name="connsiteY48" fmla="*/ 161973 h 1858154"/>
              <a:gd name="connsiteX49" fmla="*/ 8826766 w 9288370"/>
              <a:gd name="connsiteY49" fmla="*/ 152111 h 1858154"/>
              <a:gd name="connsiteX50" fmla="*/ 8917647 w 9288370"/>
              <a:gd name="connsiteY50" fmla="*/ 112232 h 1858154"/>
              <a:gd name="connsiteX51" fmla="*/ 9182272 w 9288370"/>
              <a:gd name="connsiteY51" fmla="*/ 37171 h 1858154"/>
              <a:gd name="connsiteX52" fmla="*/ 9232990 w 9288370"/>
              <a:gd name="connsiteY52" fmla="*/ 24074 h 1858154"/>
              <a:gd name="connsiteX53" fmla="*/ 9288370 w 9288370"/>
              <a:gd name="connsiteY53" fmla="*/ 0 h 1858154"/>
              <a:gd name="connsiteX54" fmla="*/ 0 w 9288370"/>
              <a:gd name="connsiteY54" fmla="*/ 0 h 1858154"/>
              <a:gd name="connsiteX55" fmla="*/ 0 w 9288370"/>
              <a:gd name="connsiteY55"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925616 w 9288370"/>
              <a:gd name="connsiteY21" fmla="*/ 1253751 h 1858154"/>
              <a:gd name="connsiteX22" fmla="*/ 3995849 w 9288370"/>
              <a:gd name="connsiteY22" fmla="*/ 1272939 h 1858154"/>
              <a:gd name="connsiteX23" fmla="*/ 4190310 w 9288370"/>
              <a:gd name="connsiteY23" fmla="*/ 1307786 h 1858154"/>
              <a:gd name="connsiteX24" fmla="*/ 4575478 w 9288370"/>
              <a:gd name="connsiteY24" fmla="*/ 1261726 h 1858154"/>
              <a:gd name="connsiteX25" fmla="*/ 4650026 w 9288370"/>
              <a:gd name="connsiteY25" fmla="*/ 1265798 h 1858154"/>
              <a:gd name="connsiteX26" fmla="*/ 4792008 w 9288370"/>
              <a:gd name="connsiteY26" fmla="*/ 1243899 h 1858154"/>
              <a:gd name="connsiteX27" fmla="*/ 4954126 w 9288370"/>
              <a:gd name="connsiteY27" fmla="*/ 1204617 h 1858154"/>
              <a:gd name="connsiteX28" fmla="*/ 5309678 w 9288370"/>
              <a:gd name="connsiteY28" fmla="*/ 1128278 h 1858154"/>
              <a:gd name="connsiteX29" fmla="*/ 5474724 w 9288370"/>
              <a:gd name="connsiteY29" fmla="*/ 1091167 h 1858154"/>
              <a:gd name="connsiteX30" fmla="*/ 5776618 w 9288370"/>
              <a:gd name="connsiteY30" fmla="*/ 1053037 h 1858154"/>
              <a:gd name="connsiteX31" fmla="*/ 5785786 w 9288370"/>
              <a:gd name="connsiteY31" fmla="*/ 1051213 h 1858154"/>
              <a:gd name="connsiteX32" fmla="*/ 5829381 w 9288370"/>
              <a:gd name="connsiteY32" fmla="*/ 1046878 h 1858154"/>
              <a:gd name="connsiteX33" fmla="*/ 5943596 w 9288370"/>
              <a:gd name="connsiteY33" fmla="*/ 1043237 h 1858154"/>
              <a:gd name="connsiteX34" fmla="*/ 5985730 w 9288370"/>
              <a:gd name="connsiteY34" fmla="*/ 1035396 h 1858154"/>
              <a:gd name="connsiteX35" fmla="*/ 6103109 w 9288370"/>
              <a:gd name="connsiteY35" fmla="*/ 1019019 h 1858154"/>
              <a:gd name="connsiteX36" fmla="*/ 6222406 w 9288370"/>
              <a:gd name="connsiteY36" fmla="*/ 985341 h 1858154"/>
              <a:gd name="connsiteX37" fmla="*/ 6598672 w 9288370"/>
              <a:gd name="connsiteY37" fmla="*/ 902062 h 1858154"/>
              <a:gd name="connsiteX38" fmla="*/ 6766149 w 9288370"/>
              <a:gd name="connsiteY38" fmla="*/ 846132 h 1858154"/>
              <a:gd name="connsiteX39" fmla="*/ 6886312 w 9288370"/>
              <a:gd name="connsiteY39" fmla="*/ 781877 h 1858154"/>
              <a:gd name="connsiteX40" fmla="*/ 7006457 w 9288370"/>
              <a:gd name="connsiteY40" fmla="*/ 699758 h 1858154"/>
              <a:gd name="connsiteX41" fmla="*/ 7231643 w 9288370"/>
              <a:gd name="connsiteY41" fmla="*/ 640778 h 1858154"/>
              <a:gd name="connsiteX42" fmla="*/ 7363123 w 9288370"/>
              <a:gd name="connsiteY42" fmla="*/ 593682 h 1858154"/>
              <a:gd name="connsiteX43" fmla="*/ 7588368 w 9288370"/>
              <a:gd name="connsiteY43" fmla="*/ 531129 h 1858154"/>
              <a:gd name="connsiteX44" fmla="*/ 7952094 w 9288370"/>
              <a:gd name="connsiteY44" fmla="*/ 409302 h 1858154"/>
              <a:gd name="connsiteX45" fmla="*/ 8231938 w 9288370"/>
              <a:gd name="connsiteY45" fmla="*/ 259259 h 1858154"/>
              <a:gd name="connsiteX46" fmla="*/ 8428864 w 9288370"/>
              <a:gd name="connsiteY46" fmla="*/ 208471 h 1858154"/>
              <a:gd name="connsiteX47" fmla="*/ 8616510 w 9288370"/>
              <a:gd name="connsiteY47" fmla="*/ 161973 h 1858154"/>
              <a:gd name="connsiteX48" fmla="*/ 8826766 w 9288370"/>
              <a:gd name="connsiteY48" fmla="*/ 152111 h 1858154"/>
              <a:gd name="connsiteX49" fmla="*/ 8917647 w 9288370"/>
              <a:gd name="connsiteY49" fmla="*/ 112232 h 1858154"/>
              <a:gd name="connsiteX50" fmla="*/ 9182272 w 9288370"/>
              <a:gd name="connsiteY50" fmla="*/ 37171 h 1858154"/>
              <a:gd name="connsiteX51" fmla="*/ 9232990 w 9288370"/>
              <a:gd name="connsiteY51" fmla="*/ 24074 h 1858154"/>
              <a:gd name="connsiteX52" fmla="*/ 9288370 w 9288370"/>
              <a:gd name="connsiteY52" fmla="*/ 0 h 1858154"/>
              <a:gd name="connsiteX53" fmla="*/ 0 w 9288370"/>
              <a:gd name="connsiteY53" fmla="*/ 0 h 1858154"/>
              <a:gd name="connsiteX54" fmla="*/ 0 w 9288370"/>
              <a:gd name="connsiteY54"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643407 w 9288370"/>
              <a:gd name="connsiteY3" fmla="*/ 1597763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643407 w 9288370"/>
              <a:gd name="connsiteY3" fmla="*/ 1597763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667158 w 9288370"/>
              <a:gd name="connsiteY4" fmla="*/ 1589385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88319 w 9288370"/>
              <a:gd name="connsiteY3" fmla="*/ 1690382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88319 w 9288370"/>
              <a:gd name="connsiteY3" fmla="*/ 1690382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717636 w 9288370"/>
              <a:gd name="connsiteY5" fmla="*/ 159904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717636 w 9288370"/>
              <a:gd name="connsiteY5" fmla="*/ 1599045 h 1858154"/>
              <a:gd name="connsiteX6" fmla="*/ 1456865 w 9288370"/>
              <a:gd name="connsiteY6" fmla="*/ 1510292 h 1858154"/>
              <a:gd name="connsiteX7" fmla="*/ 1604999 w 9288370"/>
              <a:gd name="connsiteY7" fmla="*/ 1513599 h 1858154"/>
              <a:gd name="connsiteX8" fmla="*/ 1717911 w 9288370"/>
              <a:gd name="connsiteY8" fmla="*/ 1497764 h 1858154"/>
              <a:gd name="connsiteX9" fmla="*/ 2101780 w 9288370"/>
              <a:gd name="connsiteY9" fmla="*/ 1409907 h 1858154"/>
              <a:gd name="connsiteX10" fmla="*/ 2244830 w 9288370"/>
              <a:gd name="connsiteY10" fmla="*/ 1388540 h 1858154"/>
              <a:gd name="connsiteX11" fmla="*/ 2428648 w 9288370"/>
              <a:gd name="connsiteY11" fmla="*/ 1372736 h 1858154"/>
              <a:gd name="connsiteX12" fmla="*/ 2645882 w 9288370"/>
              <a:gd name="connsiteY12" fmla="*/ 1341971 h 1858154"/>
              <a:gd name="connsiteX13" fmla="*/ 2707413 w 9288370"/>
              <a:gd name="connsiteY13" fmla="*/ 1347156 h 1858154"/>
              <a:gd name="connsiteX14" fmla="*/ 2843134 w 9288370"/>
              <a:gd name="connsiteY14" fmla="*/ 1323561 h 1858154"/>
              <a:gd name="connsiteX15" fmla="*/ 2923804 w 9288370"/>
              <a:gd name="connsiteY15" fmla="*/ 1314224 h 1858154"/>
              <a:gd name="connsiteX16" fmla="*/ 2953618 w 9288370"/>
              <a:gd name="connsiteY16" fmla="*/ 1318186 h 1858154"/>
              <a:gd name="connsiteX17" fmla="*/ 2995816 w 9288370"/>
              <a:gd name="connsiteY17" fmla="*/ 1318670 h 1858154"/>
              <a:gd name="connsiteX18" fmla="*/ 3444611 w 9288370"/>
              <a:gd name="connsiteY18" fmla="*/ 1236739 h 1858154"/>
              <a:gd name="connsiteX19" fmla="*/ 3925616 w 9288370"/>
              <a:gd name="connsiteY19" fmla="*/ 1253751 h 1858154"/>
              <a:gd name="connsiteX20" fmla="*/ 3995849 w 9288370"/>
              <a:gd name="connsiteY20" fmla="*/ 1272939 h 1858154"/>
              <a:gd name="connsiteX21" fmla="*/ 4190310 w 9288370"/>
              <a:gd name="connsiteY21" fmla="*/ 1307786 h 1858154"/>
              <a:gd name="connsiteX22" fmla="*/ 4575478 w 9288370"/>
              <a:gd name="connsiteY22" fmla="*/ 1261726 h 1858154"/>
              <a:gd name="connsiteX23" fmla="*/ 4650026 w 9288370"/>
              <a:gd name="connsiteY23" fmla="*/ 1265798 h 1858154"/>
              <a:gd name="connsiteX24" fmla="*/ 4792008 w 9288370"/>
              <a:gd name="connsiteY24" fmla="*/ 1243899 h 1858154"/>
              <a:gd name="connsiteX25" fmla="*/ 4954126 w 9288370"/>
              <a:gd name="connsiteY25" fmla="*/ 1204617 h 1858154"/>
              <a:gd name="connsiteX26" fmla="*/ 5309678 w 9288370"/>
              <a:gd name="connsiteY26" fmla="*/ 1128278 h 1858154"/>
              <a:gd name="connsiteX27" fmla="*/ 5474724 w 9288370"/>
              <a:gd name="connsiteY27" fmla="*/ 1091167 h 1858154"/>
              <a:gd name="connsiteX28" fmla="*/ 5776618 w 9288370"/>
              <a:gd name="connsiteY28" fmla="*/ 1053037 h 1858154"/>
              <a:gd name="connsiteX29" fmla="*/ 5785786 w 9288370"/>
              <a:gd name="connsiteY29" fmla="*/ 1051213 h 1858154"/>
              <a:gd name="connsiteX30" fmla="*/ 5829381 w 9288370"/>
              <a:gd name="connsiteY30" fmla="*/ 1046878 h 1858154"/>
              <a:gd name="connsiteX31" fmla="*/ 5943596 w 9288370"/>
              <a:gd name="connsiteY31" fmla="*/ 1043237 h 1858154"/>
              <a:gd name="connsiteX32" fmla="*/ 5985730 w 9288370"/>
              <a:gd name="connsiteY32" fmla="*/ 1035396 h 1858154"/>
              <a:gd name="connsiteX33" fmla="*/ 6103109 w 9288370"/>
              <a:gd name="connsiteY33" fmla="*/ 1019019 h 1858154"/>
              <a:gd name="connsiteX34" fmla="*/ 6222406 w 9288370"/>
              <a:gd name="connsiteY34" fmla="*/ 985341 h 1858154"/>
              <a:gd name="connsiteX35" fmla="*/ 6598672 w 9288370"/>
              <a:gd name="connsiteY35" fmla="*/ 902062 h 1858154"/>
              <a:gd name="connsiteX36" fmla="*/ 6766149 w 9288370"/>
              <a:gd name="connsiteY36" fmla="*/ 846132 h 1858154"/>
              <a:gd name="connsiteX37" fmla="*/ 6886312 w 9288370"/>
              <a:gd name="connsiteY37" fmla="*/ 781877 h 1858154"/>
              <a:gd name="connsiteX38" fmla="*/ 7006457 w 9288370"/>
              <a:gd name="connsiteY38" fmla="*/ 699758 h 1858154"/>
              <a:gd name="connsiteX39" fmla="*/ 7231643 w 9288370"/>
              <a:gd name="connsiteY39" fmla="*/ 640778 h 1858154"/>
              <a:gd name="connsiteX40" fmla="*/ 7363123 w 9288370"/>
              <a:gd name="connsiteY40" fmla="*/ 593682 h 1858154"/>
              <a:gd name="connsiteX41" fmla="*/ 7588368 w 9288370"/>
              <a:gd name="connsiteY41" fmla="*/ 531129 h 1858154"/>
              <a:gd name="connsiteX42" fmla="*/ 7952094 w 9288370"/>
              <a:gd name="connsiteY42" fmla="*/ 409302 h 1858154"/>
              <a:gd name="connsiteX43" fmla="*/ 8231938 w 9288370"/>
              <a:gd name="connsiteY43" fmla="*/ 259259 h 1858154"/>
              <a:gd name="connsiteX44" fmla="*/ 8428864 w 9288370"/>
              <a:gd name="connsiteY44" fmla="*/ 208471 h 1858154"/>
              <a:gd name="connsiteX45" fmla="*/ 8616510 w 9288370"/>
              <a:gd name="connsiteY45" fmla="*/ 161973 h 1858154"/>
              <a:gd name="connsiteX46" fmla="*/ 8826766 w 9288370"/>
              <a:gd name="connsiteY46" fmla="*/ 152111 h 1858154"/>
              <a:gd name="connsiteX47" fmla="*/ 8917647 w 9288370"/>
              <a:gd name="connsiteY47" fmla="*/ 112232 h 1858154"/>
              <a:gd name="connsiteX48" fmla="*/ 9182272 w 9288370"/>
              <a:gd name="connsiteY48" fmla="*/ 37171 h 1858154"/>
              <a:gd name="connsiteX49" fmla="*/ 9232990 w 9288370"/>
              <a:gd name="connsiteY49" fmla="*/ 24074 h 1858154"/>
              <a:gd name="connsiteX50" fmla="*/ 9288370 w 9288370"/>
              <a:gd name="connsiteY50" fmla="*/ 0 h 1858154"/>
              <a:gd name="connsiteX51" fmla="*/ 0 w 9288370"/>
              <a:gd name="connsiteY51" fmla="*/ 0 h 1858154"/>
              <a:gd name="connsiteX52" fmla="*/ 0 w 9288370"/>
              <a:gd name="connsiteY52"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717636 w 9288370"/>
              <a:gd name="connsiteY5" fmla="*/ 1599045 h 1858154"/>
              <a:gd name="connsiteX6" fmla="*/ 1086577 w 9288370"/>
              <a:gd name="connsiteY6" fmla="*/ 1505147 h 1858154"/>
              <a:gd name="connsiteX7" fmla="*/ 1604999 w 9288370"/>
              <a:gd name="connsiteY7" fmla="*/ 1513599 h 1858154"/>
              <a:gd name="connsiteX8" fmla="*/ 1717911 w 9288370"/>
              <a:gd name="connsiteY8" fmla="*/ 1497764 h 1858154"/>
              <a:gd name="connsiteX9" fmla="*/ 2101780 w 9288370"/>
              <a:gd name="connsiteY9" fmla="*/ 1409907 h 1858154"/>
              <a:gd name="connsiteX10" fmla="*/ 2244830 w 9288370"/>
              <a:gd name="connsiteY10" fmla="*/ 1388540 h 1858154"/>
              <a:gd name="connsiteX11" fmla="*/ 2428648 w 9288370"/>
              <a:gd name="connsiteY11" fmla="*/ 1372736 h 1858154"/>
              <a:gd name="connsiteX12" fmla="*/ 2645882 w 9288370"/>
              <a:gd name="connsiteY12" fmla="*/ 1341971 h 1858154"/>
              <a:gd name="connsiteX13" fmla="*/ 2707413 w 9288370"/>
              <a:gd name="connsiteY13" fmla="*/ 1347156 h 1858154"/>
              <a:gd name="connsiteX14" fmla="*/ 2843134 w 9288370"/>
              <a:gd name="connsiteY14" fmla="*/ 1323561 h 1858154"/>
              <a:gd name="connsiteX15" fmla="*/ 2923804 w 9288370"/>
              <a:gd name="connsiteY15" fmla="*/ 1314224 h 1858154"/>
              <a:gd name="connsiteX16" fmla="*/ 2953618 w 9288370"/>
              <a:gd name="connsiteY16" fmla="*/ 1318186 h 1858154"/>
              <a:gd name="connsiteX17" fmla="*/ 2995816 w 9288370"/>
              <a:gd name="connsiteY17" fmla="*/ 1318670 h 1858154"/>
              <a:gd name="connsiteX18" fmla="*/ 3444611 w 9288370"/>
              <a:gd name="connsiteY18" fmla="*/ 1236739 h 1858154"/>
              <a:gd name="connsiteX19" fmla="*/ 3925616 w 9288370"/>
              <a:gd name="connsiteY19" fmla="*/ 1253751 h 1858154"/>
              <a:gd name="connsiteX20" fmla="*/ 3995849 w 9288370"/>
              <a:gd name="connsiteY20" fmla="*/ 1272939 h 1858154"/>
              <a:gd name="connsiteX21" fmla="*/ 4190310 w 9288370"/>
              <a:gd name="connsiteY21" fmla="*/ 1307786 h 1858154"/>
              <a:gd name="connsiteX22" fmla="*/ 4575478 w 9288370"/>
              <a:gd name="connsiteY22" fmla="*/ 1261726 h 1858154"/>
              <a:gd name="connsiteX23" fmla="*/ 4650026 w 9288370"/>
              <a:gd name="connsiteY23" fmla="*/ 1265798 h 1858154"/>
              <a:gd name="connsiteX24" fmla="*/ 4792008 w 9288370"/>
              <a:gd name="connsiteY24" fmla="*/ 1243899 h 1858154"/>
              <a:gd name="connsiteX25" fmla="*/ 4954126 w 9288370"/>
              <a:gd name="connsiteY25" fmla="*/ 1204617 h 1858154"/>
              <a:gd name="connsiteX26" fmla="*/ 5309678 w 9288370"/>
              <a:gd name="connsiteY26" fmla="*/ 1128278 h 1858154"/>
              <a:gd name="connsiteX27" fmla="*/ 5474724 w 9288370"/>
              <a:gd name="connsiteY27" fmla="*/ 1091167 h 1858154"/>
              <a:gd name="connsiteX28" fmla="*/ 5776618 w 9288370"/>
              <a:gd name="connsiteY28" fmla="*/ 1053037 h 1858154"/>
              <a:gd name="connsiteX29" fmla="*/ 5785786 w 9288370"/>
              <a:gd name="connsiteY29" fmla="*/ 1051213 h 1858154"/>
              <a:gd name="connsiteX30" fmla="*/ 5829381 w 9288370"/>
              <a:gd name="connsiteY30" fmla="*/ 1046878 h 1858154"/>
              <a:gd name="connsiteX31" fmla="*/ 5943596 w 9288370"/>
              <a:gd name="connsiteY31" fmla="*/ 1043237 h 1858154"/>
              <a:gd name="connsiteX32" fmla="*/ 5985730 w 9288370"/>
              <a:gd name="connsiteY32" fmla="*/ 1035396 h 1858154"/>
              <a:gd name="connsiteX33" fmla="*/ 6103109 w 9288370"/>
              <a:gd name="connsiteY33" fmla="*/ 1019019 h 1858154"/>
              <a:gd name="connsiteX34" fmla="*/ 6222406 w 9288370"/>
              <a:gd name="connsiteY34" fmla="*/ 985341 h 1858154"/>
              <a:gd name="connsiteX35" fmla="*/ 6598672 w 9288370"/>
              <a:gd name="connsiteY35" fmla="*/ 902062 h 1858154"/>
              <a:gd name="connsiteX36" fmla="*/ 6766149 w 9288370"/>
              <a:gd name="connsiteY36" fmla="*/ 846132 h 1858154"/>
              <a:gd name="connsiteX37" fmla="*/ 6886312 w 9288370"/>
              <a:gd name="connsiteY37" fmla="*/ 781877 h 1858154"/>
              <a:gd name="connsiteX38" fmla="*/ 7006457 w 9288370"/>
              <a:gd name="connsiteY38" fmla="*/ 699758 h 1858154"/>
              <a:gd name="connsiteX39" fmla="*/ 7231643 w 9288370"/>
              <a:gd name="connsiteY39" fmla="*/ 640778 h 1858154"/>
              <a:gd name="connsiteX40" fmla="*/ 7363123 w 9288370"/>
              <a:gd name="connsiteY40" fmla="*/ 593682 h 1858154"/>
              <a:gd name="connsiteX41" fmla="*/ 7588368 w 9288370"/>
              <a:gd name="connsiteY41" fmla="*/ 531129 h 1858154"/>
              <a:gd name="connsiteX42" fmla="*/ 7952094 w 9288370"/>
              <a:gd name="connsiteY42" fmla="*/ 409302 h 1858154"/>
              <a:gd name="connsiteX43" fmla="*/ 8231938 w 9288370"/>
              <a:gd name="connsiteY43" fmla="*/ 259259 h 1858154"/>
              <a:gd name="connsiteX44" fmla="*/ 8428864 w 9288370"/>
              <a:gd name="connsiteY44" fmla="*/ 208471 h 1858154"/>
              <a:gd name="connsiteX45" fmla="*/ 8616510 w 9288370"/>
              <a:gd name="connsiteY45" fmla="*/ 161973 h 1858154"/>
              <a:gd name="connsiteX46" fmla="*/ 8826766 w 9288370"/>
              <a:gd name="connsiteY46" fmla="*/ 152111 h 1858154"/>
              <a:gd name="connsiteX47" fmla="*/ 8917647 w 9288370"/>
              <a:gd name="connsiteY47" fmla="*/ 112232 h 1858154"/>
              <a:gd name="connsiteX48" fmla="*/ 9182272 w 9288370"/>
              <a:gd name="connsiteY48" fmla="*/ 37171 h 1858154"/>
              <a:gd name="connsiteX49" fmla="*/ 9232990 w 9288370"/>
              <a:gd name="connsiteY49" fmla="*/ 24074 h 1858154"/>
              <a:gd name="connsiteX50" fmla="*/ 9288370 w 9288370"/>
              <a:gd name="connsiteY50" fmla="*/ 0 h 1858154"/>
              <a:gd name="connsiteX51" fmla="*/ 0 w 9288370"/>
              <a:gd name="connsiteY51" fmla="*/ 0 h 1858154"/>
              <a:gd name="connsiteX52" fmla="*/ 0 w 9288370"/>
              <a:gd name="connsiteY52" fmla="*/ 1858154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288370" h="1858154">
                <a:moveTo>
                  <a:pt x="0" y="1858154"/>
                </a:moveTo>
                <a:lnTo>
                  <a:pt x="1049" y="1857909"/>
                </a:lnTo>
                <a:cubicBezTo>
                  <a:pt x="74675" y="1831386"/>
                  <a:pt x="21048" y="1865568"/>
                  <a:pt x="172940" y="1764711"/>
                </a:cubicBezTo>
                <a:cubicBezTo>
                  <a:pt x="311483" y="1711511"/>
                  <a:pt x="169495" y="1729979"/>
                  <a:pt x="338948" y="1710964"/>
                </a:cubicBezTo>
                <a:cubicBezTo>
                  <a:pt x="385385" y="1705560"/>
                  <a:pt x="461234" y="1665690"/>
                  <a:pt x="535500" y="1645986"/>
                </a:cubicBezTo>
                <a:cubicBezTo>
                  <a:pt x="594561" y="1643179"/>
                  <a:pt x="628315" y="1617973"/>
                  <a:pt x="717636" y="1599045"/>
                </a:cubicBezTo>
                <a:lnTo>
                  <a:pt x="1086577" y="1505147"/>
                </a:lnTo>
                <a:lnTo>
                  <a:pt x="1604999" y="1513599"/>
                </a:lnTo>
                <a:lnTo>
                  <a:pt x="1717911" y="1497764"/>
                </a:lnTo>
                <a:cubicBezTo>
                  <a:pt x="1800708" y="1480482"/>
                  <a:pt x="2013960" y="1428111"/>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77648" y="1305096"/>
                  <a:pt x="3335568" y="1253614"/>
                  <a:pt x="3444611" y="1236739"/>
                </a:cubicBezTo>
                <a:cubicBezTo>
                  <a:pt x="3599578" y="1225919"/>
                  <a:pt x="3833743" y="1247718"/>
                  <a:pt x="3925616" y="1253751"/>
                </a:cubicBezTo>
                <a:cubicBezTo>
                  <a:pt x="3973615" y="1258954"/>
                  <a:pt x="3951733" y="1263933"/>
                  <a:pt x="3995849" y="1272939"/>
                </a:cubicBezTo>
                <a:cubicBezTo>
                  <a:pt x="4035170" y="1280272"/>
                  <a:pt x="4151284" y="1302685"/>
                  <a:pt x="4190310" y="1307786"/>
                </a:cubicBezTo>
                <a:cubicBezTo>
                  <a:pt x="4286915" y="1305917"/>
                  <a:pt x="4498859" y="1268724"/>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776618" y="1053037"/>
                </a:ln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lnTo>
                  <a:pt x="0" y="1858154"/>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58CF3DF-0183-419B-93BB-68C620D83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1391900" cy="6542709"/>
          </a:xfrm>
          <a:custGeom>
            <a:avLst/>
            <a:gdLst>
              <a:gd name="connsiteX0" fmla="*/ 11391900 w 11391900"/>
              <a:gd name="connsiteY0" fmla="*/ 0 h 6542709"/>
              <a:gd name="connsiteX1" fmla="*/ 214241 w 11391900"/>
              <a:gd name="connsiteY1" fmla="*/ 0 h 6542709"/>
              <a:gd name="connsiteX2" fmla="*/ 0 w 11391900"/>
              <a:gd name="connsiteY2" fmla="*/ 6163678 h 6542709"/>
              <a:gd name="connsiteX3" fmla="*/ 11391900 w 11391900"/>
              <a:gd name="connsiteY3" fmla="*/ 6542709 h 6542709"/>
            </a:gdLst>
            <a:ahLst/>
            <a:cxnLst>
              <a:cxn ang="0">
                <a:pos x="connsiteX0" y="connsiteY0"/>
              </a:cxn>
              <a:cxn ang="0">
                <a:pos x="connsiteX1" y="connsiteY1"/>
              </a:cxn>
              <a:cxn ang="0">
                <a:pos x="connsiteX2" y="connsiteY2"/>
              </a:cxn>
              <a:cxn ang="0">
                <a:pos x="connsiteX3" y="connsiteY3"/>
              </a:cxn>
            </a:cxnLst>
            <a:rect l="l" t="t" r="r" b="b"/>
            <a:pathLst>
              <a:path w="11391900" h="6542709">
                <a:moveTo>
                  <a:pt x="11391900" y="0"/>
                </a:moveTo>
                <a:lnTo>
                  <a:pt x="214241" y="0"/>
                </a:lnTo>
                <a:lnTo>
                  <a:pt x="0" y="6163678"/>
                </a:lnTo>
                <a:lnTo>
                  <a:pt x="11391900" y="6542709"/>
                </a:lnTo>
                <a:close/>
              </a:path>
            </a:pathLst>
          </a:custGeom>
          <a:solidFill>
            <a:srgbClr val="EFEEE9"/>
          </a:solidFill>
          <a:ln w="12700" cap="flat" cmpd="sng" algn="ctr">
            <a:noFill/>
            <a:prstDash val="solid"/>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FD540BBA-24FF-1F9C-270D-41BB03B4D467}"/>
              </a:ext>
            </a:extLst>
          </p:cNvPr>
          <p:cNvPicPr>
            <a:picLocks noChangeAspect="1"/>
          </p:cNvPicPr>
          <p:nvPr/>
        </p:nvPicPr>
        <p:blipFill>
          <a:blip r:embed="rId3"/>
          <a:srcRect t="4125" r="-1" b="4901"/>
          <a:stretch/>
        </p:blipFill>
        <p:spPr>
          <a:xfrm>
            <a:off x="20" y="10"/>
            <a:ext cx="11244875" cy="6393594"/>
          </a:xfrm>
          <a:custGeom>
            <a:avLst/>
            <a:gdLst/>
            <a:ahLst/>
            <a:cxnLst/>
            <a:rect l="l" t="t" r="r" b="b"/>
            <a:pathLst>
              <a:path w="11244895" h="6393604">
                <a:moveTo>
                  <a:pt x="0" y="0"/>
                </a:moveTo>
                <a:lnTo>
                  <a:pt x="11024882" y="0"/>
                </a:lnTo>
                <a:lnTo>
                  <a:pt x="11244874" y="5980202"/>
                </a:lnTo>
                <a:cubicBezTo>
                  <a:pt x="11245230" y="5990765"/>
                  <a:pt x="11241062" y="6000472"/>
                  <a:pt x="11234024" y="6007639"/>
                </a:cubicBezTo>
                <a:lnTo>
                  <a:pt x="11206188" y="6019725"/>
                </a:lnTo>
                <a:cubicBezTo>
                  <a:pt x="11206216" y="6020500"/>
                  <a:pt x="11206246" y="6021274"/>
                  <a:pt x="11206274" y="6022049"/>
                </a:cubicBezTo>
                <a:lnTo>
                  <a:pt x="10574878" y="6042984"/>
                </a:lnTo>
                <a:lnTo>
                  <a:pt x="10558875" y="6047706"/>
                </a:lnTo>
                <a:cubicBezTo>
                  <a:pt x="10550278" y="6049738"/>
                  <a:pt x="10538428" y="6051751"/>
                  <a:pt x="10520436" y="6053193"/>
                </a:cubicBezTo>
                <a:cubicBezTo>
                  <a:pt x="10475138" y="6040706"/>
                  <a:pt x="10418243" y="6076360"/>
                  <a:pt x="10361896" y="6059419"/>
                </a:cubicBezTo>
                <a:cubicBezTo>
                  <a:pt x="10341403" y="6055542"/>
                  <a:pt x="10279362" y="6057956"/>
                  <a:pt x="10268486" y="6067189"/>
                </a:cubicBezTo>
                <a:cubicBezTo>
                  <a:pt x="10255727" y="6069499"/>
                  <a:pt x="10240317" y="6066803"/>
                  <a:pt x="10235276" y="6076493"/>
                </a:cubicBezTo>
                <a:cubicBezTo>
                  <a:pt x="10226520" y="6088232"/>
                  <a:pt x="10179594" y="6071903"/>
                  <a:pt x="10187365" y="6085214"/>
                </a:cubicBezTo>
                <a:cubicBezTo>
                  <a:pt x="10154086" y="6074061"/>
                  <a:pt x="10130952" y="6098795"/>
                  <a:pt x="10104570" y="6105527"/>
                </a:cubicBezTo>
                <a:lnTo>
                  <a:pt x="10024444" y="6115758"/>
                </a:lnTo>
                <a:lnTo>
                  <a:pt x="9970441" y="6119015"/>
                </a:lnTo>
                <a:lnTo>
                  <a:pt x="9962588" y="6118985"/>
                </a:lnTo>
                <a:lnTo>
                  <a:pt x="9897357" y="6110779"/>
                </a:lnTo>
                <a:cubicBezTo>
                  <a:pt x="9895915" y="6112721"/>
                  <a:pt x="9893945" y="6114547"/>
                  <a:pt x="9891504" y="6116195"/>
                </a:cubicBezTo>
                <a:lnTo>
                  <a:pt x="9871379" y="6122185"/>
                </a:lnTo>
                <a:lnTo>
                  <a:pt x="9853740" y="6116538"/>
                </a:lnTo>
                <a:lnTo>
                  <a:pt x="9771804" y="6108146"/>
                </a:lnTo>
                <a:lnTo>
                  <a:pt x="9652162" y="6101878"/>
                </a:lnTo>
                <a:lnTo>
                  <a:pt x="9633903" y="6096074"/>
                </a:lnTo>
                <a:cubicBezTo>
                  <a:pt x="9592509" y="6090410"/>
                  <a:pt x="9543168" y="6099341"/>
                  <a:pt x="9516360" y="6084309"/>
                </a:cubicBezTo>
                <a:lnTo>
                  <a:pt x="9454893" y="6083927"/>
                </a:lnTo>
                <a:lnTo>
                  <a:pt x="9448281" y="6090004"/>
                </a:lnTo>
                <a:lnTo>
                  <a:pt x="9430107" y="6089060"/>
                </a:lnTo>
                <a:lnTo>
                  <a:pt x="9425264" y="6090092"/>
                </a:lnTo>
                <a:cubicBezTo>
                  <a:pt x="9416026" y="6092092"/>
                  <a:pt x="9406854" y="6093861"/>
                  <a:pt x="9397520" y="6094724"/>
                </a:cubicBezTo>
                <a:cubicBezTo>
                  <a:pt x="9398304" y="6089168"/>
                  <a:pt x="9396028" y="6085782"/>
                  <a:pt x="9391940" y="6083785"/>
                </a:cubicBezTo>
                <a:lnTo>
                  <a:pt x="9383661" y="6082480"/>
                </a:lnTo>
                <a:lnTo>
                  <a:pt x="9082566" y="6092463"/>
                </a:lnTo>
                <a:lnTo>
                  <a:pt x="9057129" y="6103516"/>
                </a:lnTo>
                <a:lnTo>
                  <a:pt x="8977002" y="6113748"/>
                </a:lnTo>
                <a:lnTo>
                  <a:pt x="8922998" y="6117005"/>
                </a:lnTo>
                <a:lnTo>
                  <a:pt x="8915145" y="6116975"/>
                </a:lnTo>
                <a:lnTo>
                  <a:pt x="8849913" y="6108769"/>
                </a:lnTo>
                <a:cubicBezTo>
                  <a:pt x="8848472" y="6110709"/>
                  <a:pt x="8846502" y="6112536"/>
                  <a:pt x="8844062" y="6114185"/>
                </a:cubicBezTo>
                <a:lnTo>
                  <a:pt x="8823936" y="6120175"/>
                </a:lnTo>
                <a:lnTo>
                  <a:pt x="8806296" y="6114528"/>
                </a:lnTo>
                <a:lnTo>
                  <a:pt x="8724361" y="6106136"/>
                </a:lnTo>
                <a:lnTo>
                  <a:pt x="8703362" y="6105036"/>
                </a:lnTo>
                <a:lnTo>
                  <a:pt x="7828889" y="6134030"/>
                </a:lnTo>
                <a:lnTo>
                  <a:pt x="7072945" y="6159094"/>
                </a:lnTo>
                <a:lnTo>
                  <a:pt x="6575033" y="6175603"/>
                </a:lnTo>
                <a:lnTo>
                  <a:pt x="6535251" y="6177101"/>
                </a:lnTo>
                <a:cubicBezTo>
                  <a:pt x="6544375" y="6185039"/>
                  <a:pt x="6360160" y="6189774"/>
                  <a:pt x="6293471" y="6185203"/>
                </a:cubicBezTo>
                <a:lnTo>
                  <a:pt x="6291786" y="6184994"/>
                </a:lnTo>
                <a:lnTo>
                  <a:pt x="3497393" y="6277645"/>
                </a:lnTo>
                <a:lnTo>
                  <a:pt x="0" y="6393604"/>
                </a:lnTo>
                <a:close/>
              </a:path>
            </a:pathLst>
          </a:custGeom>
        </p:spPr>
      </p:pic>
      <p:sp>
        <p:nvSpPr>
          <p:cNvPr id="15" name="Freeform: Shape 14">
            <a:extLst>
              <a:ext uri="{FF2B5EF4-FFF2-40B4-BE49-F238E27FC236}">
                <a16:creationId xmlns:a16="http://schemas.microsoft.com/office/drawing/2014/main" id="{51CFAF5C-B656-4964-BB14-3E870B286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454463"/>
            <a:ext cx="11244895" cy="2939141"/>
          </a:xfrm>
          <a:custGeom>
            <a:avLst/>
            <a:gdLst>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109133 w 10676609"/>
              <a:gd name="connsiteY51" fmla="*/ 3041977 h 6579963"/>
              <a:gd name="connsiteX52" fmla="*/ 114182 w 10676609"/>
              <a:gd name="connsiteY52" fmla="*/ 3032927 h 6579963"/>
              <a:gd name="connsiteX53" fmla="*/ 109890 w 10676609"/>
              <a:gd name="connsiteY53" fmla="*/ 3021493 h 6579963"/>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109133 w 10676609"/>
              <a:gd name="connsiteY51" fmla="*/ 3041977 h 6579963"/>
              <a:gd name="connsiteX52" fmla="*/ 114182 w 10676609"/>
              <a:gd name="connsiteY52" fmla="*/ 3032927 h 6579963"/>
              <a:gd name="connsiteX53" fmla="*/ 215404 w 10676609"/>
              <a:gd name="connsiteY53" fmla="*/ 0 h 6579963"/>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109133 w 10676609"/>
              <a:gd name="connsiteY51" fmla="*/ 3041977 h 6579963"/>
              <a:gd name="connsiteX52" fmla="*/ 215404 w 10676609"/>
              <a:gd name="connsiteY52" fmla="*/ 0 h 6579963"/>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215404 w 10676609"/>
              <a:gd name="connsiteY51" fmla="*/ 0 h 6579963"/>
              <a:gd name="connsiteX0" fmla="*/ 87963 w 10676609"/>
              <a:gd name="connsiteY0" fmla="*/ 3640822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87963 w 10676609"/>
              <a:gd name="connsiteY51" fmla="*/ 3640822 h 6579963"/>
              <a:gd name="connsiteX0" fmla="*/ 87963 w 10676609"/>
              <a:gd name="connsiteY0" fmla="*/ 0 h 2939141"/>
              <a:gd name="connsiteX1" fmla="*/ 10676609 w 10676609"/>
              <a:gd name="connsiteY1" fmla="*/ 0 h 2939141"/>
              <a:gd name="connsiteX2" fmla="*/ 10676609 w 10676609"/>
              <a:gd name="connsiteY2" fmla="*/ 2939141 h 2939141"/>
              <a:gd name="connsiteX3" fmla="*/ 7355965 w 10676609"/>
              <a:gd name="connsiteY3" fmla="*/ 2823182 h 2939141"/>
              <a:gd name="connsiteX4" fmla="*/ 4702793 w 10676609"/>
              <a:gd name="connsiteY4" fmla="*/ 2730531 h 2939141"/>
              <a:gd name="connsiteX5" fmla="*/ 4701193 w 10676609"/>
              <a:gd name="connsiteY5" fmla="*/ 2730740 h 2939141"/>
              <a:gd name="connsiteX6" fmla="*/ 4471632 w 10676609"/>
              <a:gd name="connsiteY6" fmla="*/ 2722638 h 2939141"/>
              <a:gd name="connsiteX7" fmla="*/ 4433860 w 10676609"/>
              <a:gd name="connsiteY7" fmla="*/ 2721140 h 2939141"/>
              <a:gd name="connsiteX8" fmla="*/ 3961111 w 10676609"/>
              <a:gd name="connsiteY8" fmla="*/ 2704631 h 2939141"/>
              <a:gd name="connsiteX9" fmla="*/ 3243371 w 10676609"/>
              <a:gd name="connsiteY9" fmla="*/ 2679567 h 2939141"/>
              <a:gd name="connsiteX10" fmla="*/ 2413091 w 10676609"/>
              <a:gd name="connsiteY10" fmla="*/ 2650573 h 2939141"/>
              <a:gd name="connsiteX11" fmla="*/ 2393153 w 10676609"/>
              <a:gd name="connsiteY11" fmla="*/ 2651673 h 2939141"/>
              <a:gd name="connsiteX12" fmla="*/ 2315359 w 10676609"/>
              <a:gd name="connsiteY12" fmla="*/ 2660065 h 2939141"/>
              <a:gd name="connsiteX13" fmla="*/ 2298610 w 10676609"/>
              <a:gd name="connsiteY13" fmla="*/ 2665712 h 2939141"/>
              <a:gd name="connsiteX14" fmla="*/ 2279502 w 10676609"/>
              <a:gd name="connsiteY14" fmla="*/ 2659722 h 2939141"/>
              <a:gd name="connsiteX15" fmla="*/ 2273946 w 10676609"/>
              <a:gd name="connsiteY15" fmla="*/ 2654306 h 2939141"/>
              <a:gd name="connsiteX16" fmla="*/ 2212011 w 10676609"/>
              <a:gd name="connsiteY16" fmla="*/ 2662512 h 2939141"/>
              <a:gd name="connsiteX17" fmla="*/ 2204555 w 10676609"/>
              <a:gd name="connsiteY17" fmla="*/ 2662542 h 2939141"/>
              <a:gd name="connsiteX18" fmla="*/ 2153280 w 10676609"/>
              <a:gd name="connsiteY18" fmla="*/ 2659285 h 2939141"/>
              <a:gd name="connsiteX19" fmla="*/ 2077202 w 10676609"/>
              <a:gd name="connsiteY19" fmla="*/ 2649053 h 2939141"/>
              <a:gd name="connsiteX20" fmla="*/ 2053051 w 10676609"/>
              <a:gd name="connsiteY20" fmla="*/ 2638000 h 2939141"/>
              <a:gd name="connsiteX21" fmla="*/ 1767172 w 10676609"/>
              <a:gd name="connsiteY21" fmla="*/ 2628017 h 2939141"/>
              <a:gd name="connsiteX22" fmla="*/ 1759312 w 10676609"/>
              <a:gd name="connsiteY22" fmla="*/ 2629322 h 2939141"/>
              <a:gd name="connsiteX23" fmla="*/ 1754014 w 10676609"/>
              <a:gd name="connsiteY23" fmla="*/ 2640261 h 2939141"/>
              <a:gd name="connsiteX24" fmla="*/ 1727672 w 10676609"/>
              <a:gd name="connsiteY24" fmla="*/ 2635629 h 2939141"/>
              <a:gd name="connsiteX25" fmla="*/ 1723074 w 10676609"/>
              <a:gd name="connsiteY25" fmla="*/ 2634597 h 2939141"/>
              <a:gd name="connsiteX26" fmla="*/ 1705818 w 10676609"/>
              <a:gd name="connsiteY26" fmla="*/ 2635541 h 2939141"/>
              <a:gd name="connsiteX27" fmla="*/ 1699540 w 10676609"/>
              <a:gd name="connsiteY27" fmla="*/ 2629464 h 2939141"/>
              <a:gd name="connsiteX28" fmla="*/ 1641180 w 10676609"/>
              <a:gd name="connsiteY28" fmla="*/ 2629846 h 2939141"/>
              <a:gd name="connsiteX29" fmla="*/ 1529577 w 10676609"/>
              <a:gd name="connsiteY29" fmla="*/ 2641611 h 2939141"/>
              <a:gd name="connsiteX30" fmla="*/ 1512241 w 10676609"/>
              <a:gd name="connsiteY30" fmla="*/ 2647415 h 2939141"/>
              <a:gd name="connsiteX31" fmla="*/ 1398645 w 10676609"/>
              <a:gd name="connsiteY31" fmla="*/ 2653683 h 2939141"/>
              <a:gd name="connsiteX32" fmla="*/ 1320850 w 10676609"/>
              <a:gd name="connsiteY32" fmla="*/ 2662075 h 2939141"/>
              <a:gd name="connsiteX33" fmla="*/ 1304102 w 10676609"/>
              <a:gd name="connsiteY33" fmla="*/ 2667722 h 2939141"/>
              <a:gd name="connsiteX34" fmla="*/ 1284994 w 10676609"/>
              <a:gd name="connsiteY34" fmla="*/ 2661732 h 2939141"/>
              <a:gd name="connsiteX35" fmla="*/ 1279437 w 10676609"/>
              <a:gd name="connsiteY35" fmla="*/ 2656316 h 2939141"/>
              <a:gd name="connsiteX36" fmla="*/ 1217503 w 10676609"/>
              <a:gd name="connsiteY36" fmla="*/ 2664522 h 2939141"/>
              <a:gd name="connsiteX37" fmla="*/ 1210047 w 10676609"/>
              <a:gd name="connsiteY37" fmla="*/ 2664552 h 2939141"/>
              <a:gd name="connsiteX38" fmla="*/ 1158773 w 10676609"/>
              <a:gd name="connsiteY38" fmla="*/ 2661295 h 2939141"/>
              <a:gd name="connsiteX39" fmla="*/ 1082696 w 10676609"/>
              <a:gd name="connsiteY39" fmla="*/ 2651064 h 2939141"/>
              <a:gd name="connsiteX40" fmla="*/ 1004085 w 10676609"/>
              <a:gd name="connsiteY40" fmla="*/ 2630751 h 2939141"/>
              <a:gd name="connsiteX41" fmla="*/ 958596 w 10676609"/>
              <a:gd name="connsiteY41" fmla="*/ 2622030 h 2939141"/>
              <a:gd name="connsiteX42" fmla="*/ 927064 w 10676609"/>
              <a:gd name="connsiteY42" fmla="*/ 2612726 h 2939141"/>
              <a:gd name="connsiteX43" fmla="*/ 838375 w 10676609"/>
              <a:gd name="connsiteY43" fmla="*/ 2604956 h 2939141"/>
              <a:gd name="connsiteX44" fmla="*/ 687847 w 10676609"/>
              <a:gd name="connsiteY44" fmla="*/ 2598730 h 2939141"/>
              <a:gd name="connsiteX45" fmla="*/ 651350 w 10676609"/>
              <a:gd name="connsiteY45" fmla="*/ 2593243 h 2939141"/>
              <a:gd name="connsiteX46" fmla="*/ 636156 w 10676609"/>
              <a:gd name="connsiteY46" fmla="*/ 2588521 h 2939141"/>
              <a:gd name="connsiteX47" fmla="*/ 36669 w 10676609"/>
              <a:gd name="connsiteY47" fmla="*/ 2567586 h 2939141"/>
              <a:gd name="connsiteX48" fmla="*/ 36751 w 10676609"/>
              <a:gd name="connsiteY48" fmla="*/ 2565262 h 2939141"/>
              <a:gd name="connsiteX49" fmla="*/ 10322 w 10676609"/>
              <a:gd name="connsiteY49" fmla="*/ 2553176 h 2939141"/>
              <a:gd name="connsiteX50" fmla="*/ 20 w 10676609"/>
              <a:gd name="connsiteY50" fmla="*/ 2525739 h 2939141"/>
              <a:gd name="connsiteX51" fmla="*/ 87963 w 10676609"/>
              <a:gd name="connsiteY51" fmla="*/ 0 h 293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76609" h="2939141">
                <a:moveTo>
                  <a:pt x="87963" y="0"/>
                </a:moveTo>
                <a:lnTo>
                  <a:pt x="10676609" y="0"/>
                </a:lnTo>
                <a:lnTo>
                  <a:pt x="10676609" y="2939141"/>
                </a:lnTo>
                <a:lnTo>
                  <a:pt x="7355965" y="2823182"/>
                </a:lnTo>
                <a:lnTo>
                  <a:pt x="4702793" y="2730531"/>
                </a:lnTo>
                <a:lnTo>
                  <a:pt x="4701193" y="2730740"/>
                </a:lnTo>
                <a:cubicBezTo>
                  <a:pt x="4637874" y="2735311"/>
                  <a:pt x="4462969" y="2730576"/>
                  <a:pt x="4471632" y="2722638"/>
                </a:cubicBezTo>
                <a:lnTo>
                  <a:pt x="4433860" y="2721140"/>
                </a:lnTo>
                <a:lnTo>
                  <a:pt x="3961111" y="2704631"/>
                </a:lnTo>
                <a:lnTo>
                  <a:pt x="3243371" y="2679567"/>
                </a:lnTo>
                <a:lnTo>
                  <a:pt x="2413091" y="2650573"/>
                </a:lnTo>
                <a:lnTo>
                  <a:pt x="2393153" y="2651673"/>
                </a:lnTo>
                <a:lnTo>
                  <a:pt x="2315359" y="2660065"/>
                </a:lnTo>
                <a:lnTo>
                  <a:pt x="2298610" y="2665712"/>
                </a:lnTo>
                <a:lnTo>
                  <a:pt x="2279502" y="2659722"/>
                </a:lnTo>
                <a:cubicBezTo>
                  <a:pt x="2277185" y="2658073"/>
                  <a:pt x="2275314" y="2656246"/>
                  <a:pt x="2273946" y="2654306"/>
                </a:cubicBezTo>
                <a:lnTo>
                  <a:pt x="2212011" y="2662512"/>
                </a:lnTo>
                <a:lnTo>
                  <a:pt x="2204555" y="2662542"/>
                </a:lnTo>
                <a:lnTo>
                  <a:pt x="2153280" y="2659285"/>
                </a:lnTo>
                <a:lnTo>
                  <a:pt x="2077202" y="2649053"/>
                </a:lnTo>
                <a:lnTo>
                  <a:pt x="2053051" y="2638000"/>
                </a:lnTo>
                <a:lnTo>
                  <a:pt x="1767172" y="2628017"/>
                </a:lnTo>
                <a:lnTo>
                  <a:pt x="1759312" y="2629322"/>
                </a:lnTo>
                <a:cubicBezTo>
                  <a:pt x="1755430" y="2631319"/>
                  <a:pt x="1753269" y="2634705"/>
                  <a:pt x="1754014" y="2640261"/>
                </a:cubicBezTo>
                <a:cubicBezTo>
                  <a:pt x="1745152" y="2639398"/>
                  <a:pt x="1736443" y="2637629"/>
                  <a:pt x="1727672" y="2635629"/>
                </a:cubicBezTo>
                <a:lnTo>
                  <a:pt x="1723074" y="2634597"/>
                </a:lnTo>
                <a:lnTo>
                  <a:pt x="1705818" y="2635541"/>
                </a:lnTo>
                <a:lnTo>
                  <a:pt x="1699540" y="2629464"/>
                </a:lnTo>
                <a:lnTo>
                  <a:pt x="1641180" y="2629846"/>
                </a:lnTo>
                <a:cubicBezTo>
                  <a:pt x="1615726" y="2644878"/>
                  <a:pt x="1568879" y="2635947"/>
                  <a:pt x="1529577" y="2641611"/>
                </a:cubicBezTo>
                <a:lnTo>
                  <a:pt x="1512241" y="2647415"/>
                </a:lnTo>
                <a:lnTo>
                  <a:pt x="1398645" y="2653683"/>
                </a:lnTo>
                <a:lnTo>
                  <a:pt x="1320850" y="2662075"/>
                </a:lnTo>
                <a:lnTo>
                  <a:pt x="1304102" y="2667722"/>
                </a:lnTo>
                <a:lnTo>
                  <a:pt x="1284994" y="2661732"/>
                </a:lnTo>
                <a:cubicBezTo>
                  <a:pt x="1282677" y="2660084"/>
                  <a:pt x="1280806" y="2658258"/>
                  <a:pt x="1279437" y="2656316"/>
                </a:cubicBezTo>
                <a:lnTo>
                  <a:pt x="1217503" y="2664522"/>
                </a:lnTo>
                <a:lnTo>
                  <a:pt x="1210047" y="2664552"/>
                </a:lnTo>
                <a:lnTo>
                  <a:pt x="1158773" y="2661295"/>
                </a:lnTo>
                <a:lnTo>
                  <a:pt x="1082696" y="2651064"/>
                </a:lnTo>
                <a:cubicBezTo>
                  <a:pt x="1057647" y="2644332"/>
                  <a:pt x="1035683" y="2619598"/>
                  <a:pt x="1004085" y="2630751"/>
                </a:cubicBezTo>
                <a:cubicBezTo>
                  <a:pt x="1011464" y="2617440"/>
                  <a:pt x="966909" y="2633769"/>
                  <a:pt x="958596" y="2622030"/>
                </a:cubicBezTo>
                <a:cubicBezTo>
                  <a:pt x="953809" y="2612340"/>
                  <a:pt x="939178" y="2615036"/>
                  <a:pt x="927064" y="2612726"/>
                </a:cubicBezTo>
                <a:cubicBezTo>
                  <a:pt x="916738" y="2603493"/>
                  <a:pt x="857832" y="2601079"/>
                  <a:pt x="838375" y="2604956"/>
                </a:cubicBezTo>
                <a:cubicBezTo>
                  <a:pt x="784875" y="2621897"/>
                  <a:pt x="730856" y="2586243"/>
                  <a:pt x="687847" y="2598730"/>
                </a:cubicBezTo>
                <a:cubicBezTo>
                  <a:pt x="670764" y="2597288"/>
                  <a:pt x="659513" y="2595275"/>
                  <a:pt x="651350" y="2593243"/>
                </a:cubicBezTo>
                <a:lnTo>
                  <a:pt x="636156" y="2588521"/>
                </a:lnTo>
                <a:lnTo>
                  <a:pt x="36669" y="2567586"/>
                </a:lnTo>
                <a:cubicBezTo>
                  <a:pt x="36696" y="2566811"/>
                  <a:pt x="36724" y="2566037"/>
                  <a:pt x="36751" y="2565262"/>
                </a:cubicBezTo>
                <a:lnTo>
                  <a:pt x="10322" y="2553176"/>
                </a:lnTo>
                <a:cubicBezTo>
                  <a:pt x="3639" y="2546009"/>
                  <a:pt x="-318" y="2536302"/>
                  <a:pt x="20" y="2525739"/>
                </a:cubicBezTo>
                <a:lnTo>
                  <a:pt x="87963" y="0"/>
                </a:lnTo>
                <a:close/>
              </a:path>
            </a:pathLst>
          </a:custGeom>
          <a:gradFill>
            <a:gsLst>
              <a:gs pos="0">
                <a:srgbClr val="000000">
                  <a:alpha val="42745"/>
                </a:srgbClr>
              </a:gs>
              <a:gs pos="35000">
                <a:srgbClr val="000000">
                  <a:alpha val="0"/>
                </a:srgbClr>
              </a:gs>
              <a:gs pos="20000">
                <a:srgbClr val="000000">
                  <a:alpha val="2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43FC1B-E129-6C98-F757-358F7F3A29A5}"/>
              </a:ext>
            </a:extLst>
          </p:cNvPr>
          <p:cNvSpPr>
            <a:spLocks noGrp="1"/>
          </p:cNvSpPr>
          <p:nvPr>
            <p:ph type="ctrTitle"/>
          </p:nvPr>
        </p:nvSpPr>
        <p:spPr>
          <a:xfrm>
            <a:off x="685801" y="2590800"/>
            <a:ext cx="6005198" cy="2732236"/>
          </a:xfrm>
        </p:spPr>
        <p:txBody>
          <a:bodyPr>
            <a:normAutofit/>
          </a:bodyPr>
          <a:lstStyle/>
          <a:p>
            <a:pPr>
              <a:lnSpc>
                <a:spcPct val="110000"/>
              </a:lnSpc>
            </a:pPr>
            <a:r>
              <a:rPr lang="en-GB" sz="3400"/>
              <a:t>BSc Hons Computer Games Design and Development</a:t>
            </a:r>
            <a:br>
              <a:rPr lang="en-GB" sz="3400"/>
            </a:br>
            <a:r>
              <a:rPr lang="en-GB" sz="3400"/>
              <a:t>GDV4000 Introduction to Games Industry Practice</a:t>
            </a:r>
          </a:p>
        </p:txBody>
      </p:sp>
      <p:sp>
        <p:nvSpPr>
          <p:cNvPr id="3" name="Subtitle 2">
            <a:extLst>
              <a:ext uri="{FF2B5EF4-FFF2-40B4-BE49-F238E27FC236}">
                <a16:creationId xmlns:a16="http://schemas.microsoft.com/office/drawing/2014/main" id="{1F28F149-1C57-93E9-D2F1-157A864D2E19}"/>
              </a:ext>
            </a:extLst>
          </p:cNvPr>
          <p:cNvSpPr>
            <a:spLocks noGrp="1"/>
          </p:cNvSpPr>
          <p:nvPr>
            <p:ph type="subTitle" idx="1"/>
          </p:nvPr>
        </p:nvSpPr>
        <p:spPr>
          <a:xfrm>
            <a:off x="685802" y="5501801"/>
            <a:ext cx="7830046" cy="539257"/>
          </a:xfrm>
        </p:spPr>
        <p:txBody>
          <a:bodyPr>
            <a:normAutofit/>
          </a:bodyPr>
          <a:lstStyle/>
          <a:p>
            <a:r>
              <a:rPr lang="en-GB" dirty="0">
                <a:solidFill>
                  <a:srgbClr val="FFFFFF"/>
                </a:solidFill>
              </a:rPr>
              <a:t>Game Design and Mechanics – Game Genres</a:t>
            </a:r>
          </a:p>
        </p:txBody>
      </p:sp>
    </p:spTree>
    <p:extLst>
      <p:ext uri="{BB962C8B-B14F-4D97-AF65-F5344CB8AC3E}">
        <p14:creationId xmlns:p14="http://schemas.microsoft.com/office/powerpoint/2010/main" val="2142108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7CE5-116F-710D-863B-9F35FE006184}"/>
              </a:ext>
            </a:extLst>
          </p:cNvPr>
          <p:cNvSpPr>
            <a:spLocks noGrp="1"/>
          </p:cNvSpPr>
          <p:nvPr>
            <p:ph type="title"/>
          </p:nvPr>
        </p:nvSpPr>
        <p:spPr>
          <a:xfrm>
            <a:off x="1219200" y="365125"/>
            <a:ext cx="9493249" cy="817961"/>
          </a:xfrm>
        </p:spPr>
        <p:txBody>
          <a:bodyPr>
            <a:normAutofit/>
          </a:bodyPr>
          <a:lstStyle/>
          <a:p>
            <a:r>
              <a:rPr lang="en-GB"/>
              <a:t>Anatomy of a Puzzle</a:t>
            </a:r>
            <a:endParaRPr lang="en-GB" dirty="0"/>
          </a:p>
        </p:txBody>
      </p:sp>
      <p:graphicFrame>
        <p:nvGraphicFramePr>
          <p:cNvPr id="5" name="Content Placeholder 2">
            <a:extLst>
              <a:ext uri="{FF2B5EF4-FFF2-40B4-BE49-F238E27FC236}">
                <a16:creationId xmlns:a16="http://schemas.microsoft.com/office/drawing/2014/main" id="{C5450ED5-56A6-CB6C-9552-0014C966F922}"/>
              </a:ext>
            </a:extLst>
          </p:cNvPr>
          <p:cNvGraphicFramePr>
            <a:graphicFrameLocks noGrp="1"/>
          </p:cNvGraphicFramePr>
          <p:nvPr>
            <p:ph idx="1"/>
            <p:extLst>
              <p:ext uri="{D42A27DB-BD31-4B8C-83A1-F6EECF244321}">
                <p14:modId xmlns:p14="http://schemas.microsoft.com/office/powerpoint/2010/main" val="1042726765"/>
              </p:ext>
            </p:extLst>
          </p:nvPr>
        </p:nvGraphicFramePr>
        <p:xfrm>
          <a:off x="1219200" y="1399769"/>
          <a:ext cx="9493250" cy="5274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18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F228-F709-C31A-3FA8-E2CA22325338}"/>
              </a:ext>
            </a:extLst>
          </p:cNvPr>
          <p:cNvSpPr>
            <a:spLocks noGrp="1"/>
          </p:cNvSpPr>
          <p:nvPr>
            <p:ph type="title"/>
          </p:nvPr>
        </p:nvSpPr>
        <p:spPr>
          <a:xfrm>
            <a:off x="1219200" y="365126"/>
            <a:ext cx="9493249" cy="852630"/>
          </a:xfrm>
        </p:spPr>
        <p:txBody>
          <a:bodyPr/>
          <a:lstStyle/>
          <a:p>
            <a:r>
              <a:rPr lang="en-GB" dirty="0"/>
              <a:t>Puzzle Games vs. Puzzles IN Games</a:t>
            </a:r>
          </a:p>
        </p:txBody>
      </p:sp>
      <p:sp>
        <p:nvSpPr>
          <p:cNvPr id="3" name="Content Placeholder 2">
            <a:extLst>
              <a:ext uri="{FF2B5EF4-FFF2-40B4-BE49-F238E27FC236}">
                <a16:creationId xmlns:a16="http://schemas.microsoft.com/office/drawing/2014/main" id="{58C23013-0B34-26F3-CC5F-52CB1E41EA60}"/>
              </a:ext>
            </a:extLst>
          </p:cNvPr>
          <p:cNvSpPr>
            <a:spLocks noGrp="1"/>
          </p:cNvSpPr>
          <p:nvPr>
            <p:ph idx="1"/>
          </p:nvPr>
        </p:nvSpPr>
        <p:spPr>
          <a:xfrm>
            <a:off x="1219200" y="1542779"/>
            <a:ext cx="9493250" cy="4781821"/>
          </a:xfrm>
        </p:spPr>
        <p:txBody>
          <a:bodyPr/>
          <a:lstStyle/>
          <a:p>
            <a:r>
              <a:rPr lang="en-GB" dirty="0"/>
              <a:t>Those points (Problem, Rules, Solution) can apply to any game type and provide a useful framework to model anything from a simple puzzle to game-spanning quests.</a:t>
            </a:r>
          </a:p>
          <a:p>
            <a:endParaRPr lang="en-GB" dirty="0"/>
          </a:p>
          <a:p>
            <a:r>
              <a:rPr lang="en-GB" dirty="0"/>
              <a:t>We do need to differentiate between:</a:t>
            </a:r>
          </a:p>
          <a:p>
            <a:pPr lvl="1"/>
            <a:r>
              <a:rPr lang="en-GB" dirty="0"/>
              <a:t>Puzzles as games in their own right</a:t>
            </a:r>
          </a:p>
          <a:p>
            <a:pPr lvl="1"/>
            <a:endParaRPr lang="en-GB" dirty="0"/>
          </a:p>
          <a:p>
            <a:pPr lvl="1"/>
            <a:r>
              <a:rPr lang="en-GB" dirty="0"/>
              <a:t>Puzzles in games that form part of a larger whole</a:t>
            </a:r>
          </a:p>
          <a:p>
            <a:pPr lvl="1"/>
            <a:endParaRPr lang="en-GB" dirty="0"/>
          </a:p>
          <a:p>
            <a:r>
              <a:rPr lang="en-GB" dirty="0"/>
              <a:t>If your concepts presents a specific, focused challenge to the player then it’s likely you’re considering a stand-alone puzzle game.</a:t>
            </a:r>
          </a:p>
          <a:p>
            <a:pPr lvl="1"/>
            <a:r>
              <a:rPr lang="en-GB" dirty="0"/>
              <a:t>NOTE – </a:t>
            </a:r>
            <a:r>
              <a:rPr lang="en-GB" i="1" dirty="0"/>
              <a:t>The Room</a:t>
            </a:r>
            <a:r>
              <a:rPr lang="en-GB" dirty="0"/>
              <a:t> series is an interesting example of a stand-alone puzzle game with puzzles within puzzles.</a:t>
            </a:r>
          </a:p>
        </p:txBody>
      </p:sp>
    </p:spTree>
    <p:extLst>
      <p:ext uri="{BB962C8B-B14F-4D97-AF65-F5344CB8AC3E}">
        <p14:creationId xmlns:p14="http://schemas.microsoft.com/office/powerpoint/2010/main" val="1681692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85B0DF1-E2D0-4601-8B76-413D8A51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63FC08E-3D46-46A8-AAAF-BAD89B272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96" y="-2"/>
            <a:ext cx="11471705" cy="2374449"/>
          </a:xfrm>
          <a:custGeom>
            <a:avLst/>
            <a:gdLst>
              <a:gd name="connsiteX0" fmla="*/ 0 w 11471705"/>
              <a:gd name="connsiteY0" fmla="*/ 0 h 2679700"/>
              <a:gd name="connsiteX1" fmla="*/ 11471705 w 11471705"/>
              <a:gd name="connsiteY1" fmla="*/ 0 h 2679700"/>
              <a:gd name="connsiteX2" fmla="*/ 11471705 w 11471705"/>
              <a:gd name="connsiteY2" fmla="*/ 2186317 h 2679700"/>
              <a:gd name="connsiteX3" fmla="*/ 11454889 w 11471705"/>
              <a:gd name="connsiteY3" fmla="*/ 2196439 h 2679700"/>
              <a:gd name="connsiteX4" fmla="*/ 11279054 w 11471705"/>
              <a:gd name="connsiteY4" fmla="*/ 2289616 h 2679700"/>
              <a:gd name="connsiteX5" fmla="*/ 11112023 w 11471705"/>
              <a:gd name="connsiteY5" fmla="*/ 2347662 h 2679700"/>
              <a:gd name="connsiteX6" fmla="*/ 10925823 w 11471705"/>
              <a:gd name="connsiteY6" fmla="*/ 2371924 h 2679700"/>
              <a:gd name="connsiteX7" fmla="*/ 10665349 w 11471705"/>
              <a:gd name="connsiteY7" fmla="*/ 2424390 h 2679700"/>
              <a:gd name="connsiteX8" fmla="*/ 10662336 w 11471705"/>
              <a:gd name="connsiteY8" fmla="*/ 2424609 h 2679700"/>
              <a:gd name="connsiteX9" fmla="*/ 10662336 w 11471705"/>
              <a:gd name="connsiteY9" fmla="*/ 2679700 h 2679700"/>
              <a:gd name="connsiteX10" fmla="*/ 6279776 w 11471705"/>
              <a:gd name="connsiteY10" fmla="*/ 2679700 h 2679700"/>
              <a:gd name="connsiteX11" fmla="*/ 6279776 w 11471705"/>
              <a:gd name="connsiteY11" fmla="*/ 2059692 h 2679700"/>
              <a:gd name="connsiteX12" fmla="*/ 6171060 w 11471705"/>
              <a:gd name="connsiteY12" fmla="*/ 2031958 h 2679700"/>
              <a:gd name="connsiteX13" fmla="*/ 6039476 w 11471705"/>
              <a:gd name="connsiteY13" fmla="*/ 2030519 h 2679700"/>
              <a:gd name="connsiteX14" fmla="*/ 5874292 w 11471705"/>
              <a:gd name="connsiteY14" fmla="*/ 1988948 h 2679700"/>
              <a:gd name="connsiteX15" fmla="*/ 5686124 w 11471705"/>
              <a:gd name="connsiteY15" fmla="*/ 1939707 h 2679700"/>
              <a:gd name="connsiteX16" fmla="*/ 5420857 w 11471705"/>
              <a:gd name="connsiteY16" fmla="*/ 1817214 h 2679700"/>
              <a:gd name="connsiteX17" fmla="*/ 5301659 w 11471705"/>
              <a:gd name="connsiteY17" fmla="*/ 1777224 h 2679700"/>
              <a:gd name="connsiteX18" fmla="*/ 5169529 w 11471705"/>
              <a:gd name="connsiteY18" fmla="*/ 1734743 h 2679700"/>
              <a:gd name="connsiteX19" fmla="*/ 5033897 w 11471705"/>
              <a:gd name="connsiteY19" fmla="*/ 1677070 h 2679700"/>
              <a:gd name="connsiteX20" fmla="*/ 4943298 w 11471705"/>
              <a:gd name="connsiteY20" fmla="*/ 1622280 h 2679700"/>
              <a:gd name="connsiteX21" fmla="*/ 4896411 w 11471705"/>
              <a:gd name="connsiteY21" fmla="*/ 1600880 h 2679700"/>
              <a:gd name="connsiteX22" fmla="*/ 4638922 w 11471705"/>
              <a:gd name="connsiteY22" fmla="*/ 1535471 h 2679700"/>
              <a:gd name="connsiteX23" fmla="*/ 4490595 w 11471705"/>
              <a:gd name="connsiteY23" fmla="*/ 1504377 h 2679700"/>
              <a:gd name="connsiteX24" fmla="*/ 4247323 w 11471705"/>
              <a:gd name="connsiteY24" fmla="*/ 1446199 h 2679700"/>
              <a:gd name="connsiteX25" fmla="*/ 4178857 w 11471705"/>
              <a:gd name="connsiteY25" fmla="*/ 1402491 h 2679700"/>
              <a:gd name="connsiteX26" fmla="*/ 4110931 w 11471705"/>
              <a:gd name="connsiteY26" fmla="*/ 1353991 h 2679700"/>
              <a:gd name="connsiteX27" fmla="*/ 4060903 w 11471705"/>
              <a:gd name="connsiteY27" fmla="*/ 1338480 h 2679700"/>
              <a:gd name="connsiteX28" fmla="*/ 3937897 w 11471705"/>
              <a:gd name="connsiteY28" fmla="*/ 1266442 h 2679700"/>
              <a:gd name="connsiteX29" fmla="*/ 3889758 w 11471705"/>
              <a:gd name="connsiteY29" fmla="*/ 1249146 h 2679700"/>
              <a:gd name="connsiteX30" fmla="*/ 3760217 w 11471705"/>
              <a:gd name="connsiteY30" fmla="*/ 1196084 h 2679700"/>
              <a:gd name="connsiteX31" fmla="*/ 3631963 w 11471705"/>
              <a:gd name="connsiteY31" fmla="*/ 1138503 h 2679700"/>
              <a:gd name="connsiteX32" fmla="*/ 3545160 w 11471705"/>
              <a:gd name="connsiteY32" fmla="*/ 1088081 h 2679700"/>
              <a:gd name="connsiteX33" fmla="*/ 3412554 w 11471705"/>
              <a:gd name="connsiteY33" fmla="*/ 1046254 h 2679700"/>
              <a:gd name="connsiteX34" fmla="*/ 3259700 w 11471705"/>
              <a:gd name="connsiteY34" fmla="*/ 990555 h 2679700"/>
              <a:gd name="connsiteX35" fmla="*/ 3113662 w 11471705"/>
              <a:gd name="connsiteY35" fmla="*/ 989540 h 2679700"/>
              <a:gd name="connsiteX36" fmla="*/ 2961512 w 11471705"/>
              <a:gd name="connsiteY36" fmla="*/ 968180 h 2679700"/>
              <a:gd name="connsiteX37" fmla="*/ 2820128 w 11471705"/>
              <a:gd name="connsiteY37" fmla="*/ 942383 h 2679700"/>
              <a:gd name="connsiteX38" fmla="*/ 2502783 w 11471705"/>
              <a:gd name="connsiteY38" fmla="*/ 905111 h 2679700"/>
              <a:gd name="connsiteX39" fmla="*/ 2239191 w 11471705"/>
              <a:gd name="connsiteY39" fmla="*/ 830221 h 2679700"/>
              <a:gd name="connsiteX40" fmla="*/ 1784274 w 11471705"/>
              <a:gd name="connsiteY40" fmla="*/ 758421 h 2679700"/>
              <a:gd name="connsiteX41" fmla="*/ 1645808 w 11471705"/>
              <a:gd name="connsiteY41" fmla="*/ 708095 h 2679700"/>
              <a:gd name="connsiteX42" fmla="*/ 1525914 w 11471705"/>
              <a:gd name="connsiteY42" fmla="*/ 672892 h 2679700"/>
              <a:gd name="connsiteX43" fmla="*/ 1420454 w 11471705"/>
              <a:gd name="connsiteY43" fmla="*/ 673027 h 2679700"/>
              <a:gd name="connsiteX44" fmla="*/ 1365340 w 11471705"/>
              <a:gd name="connsiteY44" fmla="*/ 663990 h 2679700"/>
              <a:gd name="connsiteX45" fmla="*/ 1190486 w 11471705"/>
              <a:gd name="connsiteY45" fmla="*/ 631512 h 2679700"/>
              <a:gd name="connsiteX46" fmla="*/ 1013958 w 11471705"/>
              <a:gd name="connsiteY46" fmla="*/ 582251 h 2679700"/>
              <a:gd name="connsiteX47" fmla="*/ 815632 w 11471705"/>
              <a:gd name="connsiteY47" fmla="*/ 507830 h 2679700"/>
              <a:gd name="connsiteX48" fmla="*/ 476052 w 11471705"/>
              <a:gd name="connsiteY48" fmla="*/ 398029 h 2679700"/>
              <a:gd name="connsiteX49" fmla="*/ 275185 w 11471705"/>
              <a:gd name="connsiteY49" fmla="*/ 276942 h 2679700"/>
              <a:gd name="connsiteX50" fmla="*/ 172943 w 11471705"/>
              <a:gd name="connsiteY50" fmla="*/ 151432 h 2679700"/>
              <a:gd name="connsiteX51" fmla="*/ 11558 w 11471705"/>
              <a:gd name="connsiteY51" fmla="*/ 11888 h 2679700"/>
              <a:gd name="connsiteX0" fmla="*/ 0 w 11471705"/>
              <a:gd name="connsiteY0" fmla="*/ 0 h 2679700"/>
              <a:gd name="connsiteX1" fmla="*/ 11471705 w 11471705"/>
              <a:gd name="connsiteY1" fmla="*/ 0 h 2679700"/>
              <a:gd name="connsiteX2" fmla="*/ 11471705 w 11471705"/>
              <a:gd name="connsiteY2" fmla="*/ 2186317 h 2679700"/>
              <a:gd name="connsiteX3" fmla="*/ 11454889 w 11471705"/>
              <a:gd name="connsiteY3" fmla="*/ 2196439 h 2679700"/>
              <a:gd name="connsiteX4" fmla="*/ 11279054 w 11471705"/>
              <a:gd name="connsiteY4" fmla="*/ 2289616 h 2679700"/>
              <a:gd name="connsiteX5" fmla="*/ 11112023 w 11471705"/>
              <a:gd name="connsiteY5" fmla="*/ 2347662 h 2679700"/>
              <a:gd name="connsiteX6" fmla="*/ 10925823 w 11471705"/>
              <a:gd name="connsiteY6" fmla="*/ 2371924 h 2679700"/>
              <a:gd name="connsiteX7" fmla="*/ 10665349 w 11471705"/>
              <a:gd name="connsiteY7" fmla="*/ 2424390 h 2679700"/>
              <a:gd name="connsiteX8" fmla="*/ 10662336 w 11471705"/>
              <a:gd name="connsiteY8" fmla="*/ 2424609 h 2679700"/>
              <a:gd name="connsiteX9" fmla="*/ 10662336 w 11471705"/>
              <a:gd name="connsiteY9" fmla="*/ 2679700 h 2679700"/>
              <a:gd name="connsiteX10" fmla="*/ 6876676 w 11471705"/>
              <a:gd name="connsiteY10" fmla="*/ 2070100 h 2679700"/>
              <a:gd name="connsiteX11" fmla="*/ 6279776 w 11471705"/>
              <a:gd name="connsiteY11" fmla="*/ 2059692 h 2679700"/>
              <a:gd name="connsiteX12" fmla="*/ 6171060 w 11471705"/>
              <a:gd name="connsiteY12" fmla="*/ 2031958 h 2679700"/>
              <a:gd name="connsiteX13" fmla="*/ 6039476 w 11471705"/>
              <a:gd name="connsiteY13" fmla="*/ 2030519 h 2679700"/>
              <a:gd name="connsiteX14" fmla="*/ 5874292 w 11471705"/>
              <a:gd name="connsiteY14" fmla="*/ 1988948 h 2679700"/>
              <a:gd name="connsiteX15" fmla="*/ 5686124 w 11471705"/>
              <a:gd name="connsiteY15" fmla="*/ 1939707 h 2679700"/>
              <a:gd name="connsiteX16" fmla="*/ 5420857 w 11471705"/>
              <a:gd name="connsiteY16" fmla="*/ 1817214 h 2679700"/>
              <a:gd name="connsiteX17" fmla="*/ 5301659 w 11471705"/>
              <a:gd name="connsiteY17" fmla="*/ 1777224 h 2679700"/>
              <a:gd name="connsiteX18" fmla="*/ 5169529 w 11471705"/>
              <a:gd name="connsiteY18" fmla="*/ 1734743 h 2679700"/>
              <a:gd name="connsiteX19" fmla="*/ 5033897 w 11471705"/>
              <a:gd name="connsiteY19" fmla="*/ 1677070 h 2679700"/>
              <a:gd name="connsiteX20" fmla="*/ 4943298 w 11471705"/>
              <a:gd name="connsiteY20" fmla="*/ 1622280 h 2679700"/>
              <a:gd name="connsiteX21" fmla="*/ 4896411 w 11471705"/>
              <a:gd name="connsiteY21" fmla="*/ 1600880 h 2679700"/>
              <a:gd name="connsiteX22" fmla="*/ 4638922 w 11471705"/>
              <a:gd name="connsiteY22" fmla="*/ 1535471 h 2679700"/>
              <a:gd name="connsiteX23" fmla="*/ 4490595 w 11471705"/>
              <a:gd name="connsiteY23" fmla="*/ 1504377 h 2679700"/>
              <a:gd name="connsiteX24" fmla="*/ 4247323 w 11471705"/>
              <a:gd name="connsiteY24" fmla="*/ 1446199 h 2679700"/>
              <a:gd name="connsiteX25" fmla="*/ 4178857 w 11471705"/>
              <a:gd name="connsiteY25" fmla="*/ 1402491 h 2679700"/>
              <a:gd name="connsiteX26" fmla="*/ 4110931 w 11471705"/>
              <a:gd name="connsiteY26" fmla="*/ 1353991 h 2679700"/>
              <a:gd name="connsiteX27" fmla="*/ 4060903 w 11471705"/>
              <a:gd name="connsiteY27" fmla="*/ 1338480 h 2679700"/>
              <a:gd name="connsiteX28" fmla="*/ 3937897 w 11471705"/>
              <a:gd name="connsiteY28" fmla="*/ 1266442 h 2679700"/>
              <a:gd name="connsiteX29" fmla="*/ 3889758 w 11471705"/>
              <a:gd name="connsiteY29" fmla="*/ 1249146 h 2679700"/>
              <a:gd name="connsiteX30" fmla="*/ 3760217 w 11471705"/>
              <a:gd name="connsiteY30" fmla="*/ 1196084 h 2679700"/>
              <a:gd name="connsiteX31" fmla="*/ 3631963 w 11471705"/>
              <a:gd name="connsiteY31" fmla="*/ 1138503 h 2679700"/>
              <a:gd name="connsiteX32" fmla="*/ 3545160 w 11471705"/>
              <a:gd name="connsiteY32" fmla="*/ 1088081 h 2679700"/>
              <a:gd name="connsiteX33" fmla="*/ 3412554 w 11471705"/>
              <a:gd name="connsiteY33" fmla="*/ 1046254 h 2679700"/>
              <a:gd name="connsiteX34" fmla="*/ 3259700 w 11471705"/>
              <a:gd name="connsiteY34" fmla="*/ 990555 h 2679700"/>
              <a:gd name="connsiteX35" fmla="*/ 3113662 w 11471705"/>
              <a:gd name="connsiteY35" fmla="*/ 989540 h 2679700"/>
              <a:gd name="connsiteX36" fmla="*/ 2961512 w 11471705"/>
              <a:gd name="connsiteY36" fmla="*/ 968180 h 2679700"/>
              <a:gd name="connsiteX37" fmla="*/ 2820128 w 11471705"/>
              <a:gd name="connsiteY37" fmla="*/ 942383 h 2679700"/>
              <a:gd name="connsiteX38" fmla="*/ 2502783 w 11471705"/>
              <a:gd name="connsiteY38" fmla="*/ 905111 h 2679700"/>
              <a:gd name="connsiteX39" fmla="*/ 2239191 w 11471705"/>
              <a:gd name="connsiteY39" fmla="*/ 830221 h 2679700"/>
              <a:gd name="connsiteX40" fmla="*/ 1784274 w 11471705"/>
              <a:gd name="connsiteY40" fmla="*/ 758421 h 2679700"/>
              <a:gd name="connsiteX41" fmla="*/ 1645808 w 11471705"/>
              <a:gd name="connsiteY41" fmla="*/ 708095 h 2679700"/>
              <a:gd name="connsiteX42" fmla="*/ 1525914 w 11471705"/>
              <a:gd name="connsiteY42" fmla="*/ 672892 h 2679700"/>
              <a:gd name="connsiteX43" fmla="*/ 1420454 w 11471705"/>
              <a:gd name="connsiteY43" fmla="*/ 673027 h 2679700"/>
              <a:gd name="connsiteX44" fmla="*/ 1365340 w 11471705"/>
              <a:gd name="connsiteY44" fmla="*/ 663990 h 2679700"/>
              <a:gd name="connsiteX45" fmla="*/ 1190486 w 11471705"/>
              <a:gd name="connsiteY45" fmla="*/ 631512 h 2679700"/>
              <a:gd name="connsiteX46" fmla="*/ 1013958 w 11471705"/>
              <a:gd name="connsiteY46" fmla="*/ 582251 h 2679700"/>
              <a:gd name="connsiteX47" fmla="*/ 815632 w 11471705"/>
              <a:gd name="connsiteY47" fmla="*/ 507830 h 2679700"/>
              <a:gd name="connsiteX48" fmla="*/ 476052 w 11471705"/>
              <a:gd name="connsiteY48" fmla="*/ 398029 h 2679700"/>
              <a:gd name="connsiteX49" fmla="*/ 275185 w 11471705"/>
              <a:gd name="connsiteY49" fmla="*/ 276942 h 2679700"/>
              <a:gd name="connsiteX50" fmla="*/ 172943 w 11471705"/>
              <a:gd name="connsiteY50" fmla="*/ 151432 h 2679700"/>
              <a:gd name="connsiteX51" fmla="*/ 11558 w 11471705"/>
              <a:gd name="connsiteY51" fmla="*/ 11888 h 2679700"/>
              <a:gd name="connsiteX52" fmla="*/ 0 w 11471705"/>
              <a:gd name="connsiteY52" fmla="*/ 0 h 2679700"/>
              <a:gd name="connsiteX0" fmla="*/ 0 w 11471705"/>
              <a:gd name="connsiteY0" fmla="*/ 0 h 2424609"/>
              <a:gd name="connsiteX1" fmla="*/ 11471705 w 11471705"/>
              <a:gd name="connsiteY1" fmla="*/ 0 h 2424609"/>
              <a:gd name="connsiteX2" fmla="*/ 11471705 w 11471705"/>
              <a:gd name="connsiteY2" fmla="*/ 2186317 h 2424609"/>
              <a:gd name="connsiteX3" fmla="*/ 11454889 w 11471705"/>
              <a:gd name="connsiteY3" fmla="*/ 2196439 h 2424609"/>
              <a:gd name="connsiteX4" fmla="*/ 11279054 w 11471705"/>
              <a:gd name="connsiteY4" fmla="*/ 2289616 h 2424609"/>
              <a:gd name="connsiteX5" fmla="*/ 11112023 w 11471705"/>
              <a:gd name="connsiteY5" fmla="*/ 2347662 h 2424609"/>
              <a:gd name="connsiteX6" fmla="*/ 10925823 w 11471705"/>
              <a:gd name="connsiteY6" fmla="*/ 2371924 h 2424609"/>
              <a:gd name="connsiteX7" fmla="*/ 10665349 w 11471705"/>
              <a:gd name="connsiteY7" fmla="*/ 2424390 h 2424609"/>
              <a:gd name="connsiteX8" fmla="*/ 10662336 w 11471705"/>
              <a:gd name="connsiteY8" fmla="*/ 2424609 h 2424609"/>
              <a:gd name="connsiteX9" fmla="*/ 9684436 w 11471705"/>
              <a:gd name="connsiteY9" fmla="*/ 2222500 h 2424609"/>
              <a:gd name="connsiteX10" fmla="*/ 6876676 w 11471705"/>
              <a:gd name="connsiteY10" fmla="*/ 2070100 h 2424609"/>
              <a:gd name="connsiteX11" fmla="*/ 6279776 w 11471705"/>
              <a:gd name="connsiteY11" fmla="*/ 2059692 h 2424609"/>
              <a:gd name="connsiteX12" fmla="*/ 6171060 w 11471705"/>
              <a:gd name="connsiteY12" fmla="*/ 2031958 h 2424609"/>
              <a:gd name="connsiteX13" fmla="*/ 6039476 w 11471705"/>
              <a:gd name="connsiteY13" fmla="*/ 2030519 h 2424609"/>
              <a:gd name="connsiteX14" fmla="*/ 5874292 w 11471705"/>
              <a:gd name="connsiteY14" fmla="*/ 1988948 h 2424609"/>
              <a:gd name="connsiteX15" fmla="*/ 5686124 w 11471705"/>
              <a:gd name="connsiteY15" fmla="*/ 1939707 h 2424609"/>
              <a:gd name="connsiteX16" fmla="*/ 5420857 w 11471705"/>
              <a:gd name="connsiteY16" fmla="*/ 1817214 h 2424609"/>
              <a:gd name="connsiteX17" fmla="*/ 5301659 w 11471705"/>
              <a:gd name="connsiteY17" fmla="*/ 1777224 h 2424609"/>
              <a:gd name="connsiteX18" fmla="*/ 5169529 w 11471705"/>
              <a:gd name="connsiteY18" fmla="*/ 1734743 h 2424609"/>
              <a:gd name="connsiteX19" fmla="*/ 5033897 w 11471705"/>
              <a:gd name="connsiteY19" fmla="*/ 1677070 h 2424609"/>
              <a:gd name="connsiteX20" fmla="*/ 4943298 w 11471705"/>
              <a:gd name="connsiteY20" fmla="*/ 1622280 h 2424609"/>
              <a:gd name="connsiteX21" fmla="*/ 4896411 w 11471705"/>
              <a:gd name="connsiteY21" fmla="*/ 1600880 h 2424609"/>
              <a:gd name="connsiteX22" fmla="*/ 4638922 w 11471705"/>
              <a:gd name="connsiteY22" fmla="*/ 1535471 h 2424609"/>
              <a:gd name="connsiteX23" fmla="*/ 4490595 w 11471705"/>
              <a:gd name="connsiteY23" fmla="*/ 1504377 h 2424609"/>
              <a:gd name="connsiteX24" fmla="*/ 4247323 w 11471705"/>
              <a:gd name="connsiteY24" fmla="*/ 1446199 h 2424609"/>
              <a:gd name="connsiteX25" fmla="*/ 4178857 w 11471705"/>
              <a:gd name="connsiteY25" fmla="*/ 1402491 h 2424609"/>
              <a:gd name="connsiteX26" fmla="*/ 4110931 w 11471705"/>
              <a:gd name="connsiteY26" fmla="*/ 1353991 h 2424609"/>
              <a:gd name="connsiteX27" fmla="*/ 4060903 w 11471705"/>
              <a:gd name="connsiteY27" fmla="*/ 1338480 h 2424609"/>
              <a:gd name="connsiteX28" fmla="*/ 3937897 w 11471705"/>
              <a:gd name="connsiteY28" fmla="*/ 1266442 h 2424609"/>
              <a:gd name="connsiteX29" fmla="*/ 3889758 w 11471705"/>
              <a:gd name="connsiteY29" fmla="*/ 1249146 h 2424609"/>
              <a:gd name="connsiteX30" fmla="*/ 3760217 w 11471705"/>
              <a:gd name="connsiteY30" fmla="*/ 1196084 h 2424609"/>
              <a:gd name="connsiteX31" fmla="*/ 3631963 w 11471705"/>
              <a:gd name="connsiteY31" fmla="*/ 1138503 h 2424609"/>
              <a:gd name="connsiteX32" fmla="*/ 3545160 w 11471705"/>
              <a:gd name="connsiteY32" fmla="*/ 1088081 h 2424609"/>
              <a:gd name="connsiteX33" fmla="*/ 3412554 w 11471705"/>
              <a:gd name="connsiteY33" fmla="*/ 1046254 h 2424609"/>
              <a:gd name="connsiteX34" fmla="*/ 3259700 w 11471705"/>
              <a:gd name="connsiteY34" fmla="*/ 990555 h 2424609"/>
              <a:gd name="connsiteX35" fmla="*/ 3113662 w 11471705"/>
              <a:gd name="connsiteY35" fmla="*/ 989540 h 2424609"/>
              <a:gd name="connsiteX36" fmla="*/ 2961512 w 11471705"/>
              <a:gd name="connsiteY36" fmla="*/ 968180 h 2424609"/>
              <a:gd name="connsiteX37" fmla="*/ 2820128 w 11471705"/>
              <a:gd name="connsiteY37" fmla="*/ 942383 h 2424609"/>
              <a:gd name="connsiteX38" fmla="*/ 2502783 w 11471705"/>
              <a:gd name="connsiteY38" fmla="*/ 905111 h 2424609"/>
              <a:gd name="connsiteX39" fmla="*/ 2239191 w 11471705"/>
              <a:gd name="connsiteY39" fmla="*/ 830221 h 2424609"/>
              <a:gd name="connsiteX40" fmla="*/ 1784274 w 11471705"/>
              <a:gd name="connsiteY40" fmla="*/ 758421 h 2424609"/>
              <a:gd name="connsiteX41" fmla="*/ 1645808 w 11471705"/>
              <a:gd name="connsiteY41" fmla="*/ 708095 h 2424609"/>
              <a:gd name="connsiteX42" fmla="*/ 1525914 w 11471705"/>
              <a:gd name="connsiteY42" fmla="*/ 672892 h 2424609"/>
              <a:gd name="connsiteX43" fmla="*/ 1420454 w 11471705"/>
              <a:gd name="connsiteY43" fmla="*/ 673027 h 2424609"/>
              <a:gd name="connsiteX44" fmla="*/ 1365340 w 11471705"/>
              <a:gd name="connsiteY44" fmla="*/ 663990 h 2424609"/>
              <a:gd name="connsiteX45" fmla="*/ 1190486 w 11471705"/>
              <a:gd name="connsiteY45" fmla="*/ 631512 h 2424609"/>
              <a:gd name="connsiteX46" fmla="*/ 1013958 w 11471705"/>
              <a:gd name="connsiteY46" fmla="*/ 582251 h 2424609"/>
              <a:gd name="connsiteX47" fmla="*/ 815632 w 11471705"/>
              <a:gd name="connsiteY47" fmla="*/ 507830 h 2424609"/>
              <a:gd name="connsiteX48" fmla="*/ 476052 w 11471705"/>
              <a:gd name="connsiteY48" fmla="*/ 398029 h 2424609"/>
              <a:gd name="connsiteX49" fmla="*/ 275185 w 11471705"/>
              <a:gd name="connsiteY49" fmla="*/ 276942 h 2424609"/>
              <a:gd name="connsiteX50" fmla="*/ 172943 w 11471705"/>
              <a:gd name="connsiteY50" fmla="*/ 151432 h 2424609"/>
              <a:gd name="connsiteX51" fmla="*/ 11558 w 11471705"/>
              <a:gd name="connsiteY51" fmla="*/ 11888 h 2424609"/>
              <a:gd name="connsiteX52" fmla="*/ 0 w 11471705"/>
              <a:gd name="connsiteY52" fmla="*/ 0 h 2424609"/>
              <a:gd name="connsiteX0" fmla="*/ 0 w 11471705"/>
              <a:gd name="connsiteY0" fmla="*/ 0 h 2424390"/>
              <a:gd name="connsiteX1" fmla="*/ 11471705 w 11471705"/>
              <a:gd name="connsiteY1" fmla="*/ 0 h 2424390"/>
              <a:gd name="connsiteX2" fmla="*/ 11471705 w 11471705"/>
              <a:gd name="connsiteY2" fmla="*/ 2186317 h 2424390"/>
              <a:gd name="connsiteX3" fmla="*/ 11454889 w 11471705"/>
              <a:gd name="connsiteY3" fmla="*/ 2196439 h 2424390"/>
              <a:gd name="connsiteX4" fmla="*/ 11279054 w 11471705"/>
              <a:gd name="connsiteY4" fmla="*/ 2289616 h 2424390"/>
              <a:gd name="connsiteX5" fmla="*/ 11112023 w 11471705"/>
              <a:gd name="connsiteY5" fmla="*/ 2347662 h 2424390"/>
              <a:gd name="connsiteX6" fmla="*/ 10925823 w 11471705"/>
              <a:gd name="connsiteY6" fmla="*/ 2371924 h 2424390"/>
              <a:gd name="connsiteX7" fmla="*/ 10665349 w 11471705"/>
              <a:gd name="connsiteY7" fmla="*/ 2424390 h 2424390"/>
              <a:gd name="connsiteX8" fmla="*/ 10433736 w 11471705"/>
              <a:gd name="connsiteY8" fmla="*/ 2310309 h 2424390"/>
              <a:gd name="connsiteX9" fmla="*/ 9684436 w 11471705"/>
              <a:gd name="connsiteY9" fmla="*/ 2222500 h 2424390"/>
              <a:gd name="connsiteX10" fmla="*/ 6876676 w 11471705"/>
              <a:gd name="connsiteY10" fmla="*/ 2070100 h 2424390"/>
              <a:gd name="connsiteX11" fmla="*/ 6279776 w 11471705"/>
              <a:gd name="connsiteY11" fmla="*/ 2059692 h 2424390"/>
              <a:gd name="connsiteX12" fmla="*/ 6171060 w 11471705"/>
              <a:gd name="connsiteY12" fmla="*/ 2031958 h 2424390"/>
              <a:gd name="connsiteX13" fmla="*/ 6039476 w 11471705"/>
              <a:gd name="connsiteY13" fmla="*/ 2030519 h 2424390"/>
              <a:gd name="connsiteX14" fmla="*/ 5874292 w 11471705"/>
              <a:gd name="connsiteY14" fmla="*/ 1988948 h 2424390"/>
              <a:gd name="connsiteX15" fmla="*/ 5686124 w 11471705"/>
              <a:gd name="connsiteY15" fmla="*/ 1939707 h 2424390"/>
              <a:gd name="connsiteX16" fmla="*/ 5420857 w 11471705"/>
              <a:gd name="connsiteY16" fmla="*/ 1817214 h 2424390"/>
              <a:gd name="connsiteX17" fmla="*/ 5301659 w 11471705"/>
              <a:gd name="connsiteY17" fmla="*/ 1777224 h 2424390"/>
              <a:gd name="connsiteX18" fmla="*/ 5169529 w 11471705"/>
              <a:gd name="connsiteY18" fmla="*/ 1734743 h 2424390"/>
              <a:gd name="connsiteX19" fmla="*/ 5033897 w 11471705"/>
              <a:gd name="connsiteY19" fmla="*/ 1677070 h 2424390"/>
              <a:gd name="connsiteX20" fmla="*/ 4943298 w 11471705"/>
              <a:gd name="connsiteY20" fmla="*/ 1622280 h 2424390"/>
              <a:gd name="connsiteX21" fmla="*/ 4896411 w 11471705"/>
              <a:gd name="connsiteY21" fmla="*/ 1600880 h 2424390"/>
              <a:gd name="connsiteX22" fmla="*/ 4638922 w 11471705"/>
              <a:gd name="connsiteY22" fmla="*/ 1535471 h 2424390"/>
              <a:gd name="connsiteX23" fmla="*/ 4490595 w 11471705"/>
              <a:gd name="connsiteY23" fmla="*/ 1504377 h 2424390"/>
              <a:gd name="connsiteX24" fmla="*/ 4247323 w 11471705"/>
              <a:gd name="connsiteY24" fmla="*/ 1446199 h 2424390"/>
              <a:gd name="connsiteX25" fmla="*/ 4178857 w 11471705"/>
              <a:gd name="connsiteY25" fmla="*/ 1402491 h 2424390"/>
              <a:gd name="connsiteX26" fmla="*/ 4110931 w 11471705"/>
              <a:gd name="connsiteY26" fmla="*/ 1353991 h 2424390"/>
              <a:gd name="connsiteX27" fmla="*/ 4060903 w 11471705"/>
              <a:gd name="connsiteY27" fmla="*/ 1338480 h 2424390"/>
              <a:gd name="connsiteX28" fmla="*/ 3937897 w 11471705"/>
              <a:gd name="connsiteY28" fmla="*/ 1266442 h 2424390"/>
              <a:gd name="connsiteX29" fmla="*/ 3889758 w 11471705"/>
              <a:gd name="connsiteY29" fmla="*/ 1249146 h 2424390"/>
              <a:gd name="connsiteX30" fmla="*/ 3760217 w 11471705"/>
              <a:gd name="connsiteY30" fmla="*/ 1196084 h 2424390"/>
              <a:gd name="connsiteX31" fmla="*/ 3631963 w 11471705"/>
              <a:gd name="connsiteY31" fmla="*/ 1138503 h 2424390"/>
              <a:gd name="connsiteX32" fmla="*/ 3545160 w 11471705"/>
              <a:gd name="connsiteY32" fmla="*/ 1088081 h 2424390"/>
              <a:gd name="connsiteX33" fmla="*/ 3412554 w 11471705"/>
              <a:gd name="connsiteY33" fmla="*/ 1046254 h 2424390"/>
              <a:gd name="connsiteX34" fmla="*/ 3259700 w 11471705"/>
              <a:gd name="connsiteY34" fmla="*/ 990555 h 2424390"/>
              <a:gd name="connsiteX35" fmla="*/ 3113662 w 11471705"/>
              <a:gd name="connsiteY35" fmla="*/ 989540 h 2424390"/>
              <a:gd name="connsiteX36" fmla="*/ 2961512 w 11471705"/>
              <a:gd name="connsiteY36" fmla="*/ 968180 h 2424390"/>
              <a:gd name="connsiteX37" fmla="*/ 2820128 w 11471705"/>
              <a:gd name="connsiteY37" fmla="*/ 942383 h 2424390"/>
              <a:gd name="connsiteX38" fmla="*/ 2502783 w 11471705"/>
              <a:gd name="connsiteY38" fmla="*/ 905111 h 2424390"/>
              <a:gd name="connsiteX39" fmla="*/ 2239191 w 11471705"/>
              <a:gd name="connsiteY39" fmla="*/ 830221 h 2424390"/>
              <a:gd name="connsiteX40" fmla="*/ 1784274 w 11471705"/>
              <a:gd name="connsiteY40" fmla="*/ 758421 h 2424390"/>
              <a:gd name="connsiteX41" fmla="*/ 1645808 w 11471705"/>
              <a:gd name="connsiteY41" fmla="*/ 708095 h 2424390"/>
              <a:gd name="connsiteX42" fmla="*/ 1525914 w 11471705"/>
              <a:gd name="connsiteY42" fmla="*/ 672892 h 2424390"/>
              <a:gd name="connsiteX43" fmla="*/ 1420454 w 11471705"/>
              <a:gd name="connsiteY43" fmla="*/ 673027 h 2424390"/>
              <a:gd name="connsiteX44" fmla="*/ 1365340 w 11471705"/>
              <a:gd name="connsiteY44" fmla="*/ 663990 h 2424390"/>
              <a:gd name="connsiteX45" fmla="*/ 1190486 w 11471705"/>
              <a:gd name="connsiteY45" fmla="*/ 631512 h 2424390"/>
              <a:gd name="connsiteX46" fmla="*/ 1013958 w 11471705"/>
              <a:gd name="connsiteY46" fmla="*/ 582251 h 2424390"/>
              <a:gd name="connsiteX47" fmla="*/ 815632 w 11471705"/>
              <a:gd name="connsiteY47" fmla="*/ 507830 h 2424390"/>
              <a:gd name="connsiteX48" fmla="*/ 476052 w 11471705"/>
              <a:gd name="connsiteY48" fmla="*/ 398029 h 2424390"/>
              <a:gd name="connsiteX49" fmla="*/ 275185 w 11471705"/>
              <a:gd name="connsiteY49" fmla="*/ 276942 h 2424390"/>
              <a:gd name="connsiteX50" fmla="*/ 172943 w 11471705"/>
              <a:gd name="connsiteY50" fmla="*/ 151432 h 2424390"/>
              <a:gd name="connsiteX51" fmla="*/ 11558 w 11471705"/>
              <a:gd name="connsiteY51" fmla="*/ 11888 h 2424390"/>
              <a:gd name="connsiteX52" fmla="*/ 0 w 11471705"/>
              <a:gd name="connsiteY52" fmla="*/ 0 h 2424390"/>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684436 w 11471705"/>
              <a:gd name="connsiteY9" fmla="*/ 2222500 h 2374449"/>
              <a:gd name="connsiteX10" fmla="*/ 6876676 w 11471705"/>
              <a:gd name="connsiteY10" fmla="*/ 2070100 h 2374449"/>
              <a:gd name="connsiteX11" fmla="*/ 6279776 w 11471705"/>
              <a:gd name="connsiteY11" fmla="*/ 20596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405036 w 11471705"/>
              <a:gd name="connsiteY9" fmla="*/ 2006600 h 2374449"/>
              <a:gd name="connsiteX10" fmla="*/ 6876676 w 11471705"/>
              <a:gd name="connsiteY10" fmla="*/ 2070100 h 2374449"/>
              <a:gd name="connsiteX11" fmla="*/ 6279776 w 11471705"/>
              <a:gd name="connsiteY11" fmla="*/ 20596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405036 w 11471705"/>
              <a:gd name="connsiteY9" fmla="*/ 2006600 h 2374449"/>
              <a:gd name="connsiteX10" fmla="*/ 6876676 w 11471705"/>
              <a:gd name="connsiteY10" fmla="*/ 2070100 h 2374449"/>
              <a:gd name="connsiteX11" fmla="*/ 6279776 w 11471705"/>
              <a:gd name="connsiteY11" fmla="*/ 20596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405036 w 11471705"/>
              <a:gd name="connsiteY9" fmla="*/ 2006600 h 2374449"/>
              <a:gd name="connsiteX10" fmla="*/ 7194176 w 11471705"/>
              <a:gd name="connsiteY10" fmla="*/ 2044700 h 2374449"/>
              <a:gd name="connsiteX11" fmla="*/ 6279776 w 11471705"/>
              <a:gd name="connsiteY11" fmla="*/ 20596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405036 w 11471705"/>
              <a:gd name="connsiteY9" fmla="*/ 2006600 h 2374449"/>
              <a:gd name="connsiteX10" fmla="*/ 7194176 w 11471705"/>
              <a:gd name="connsiteY10" fmla="*/ 2044700 h 2374449"/>
              <a:gd name="connsiteX11" fmla="*/ 6279776 w 11471705"/>
              <a:gd name="connsiteY11" fmla="*/ 20596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433736 w 11471705"/>
              <a:gd name="connsiteY8" fmla="*/ 2310309 h 2374449"/>
              <a:gd name="connsiteX9" fmla="*/ 9405036 w 11471705"/>
              <a:gd name="connsiteY9" fmla="*/ 2006600 h 2374449"/>
              <a:gd name="connsiteX10" fmla="*/ 7194176 w 11471705"/>
              <a:gd name="connsiteY10" fmla="*/ 2044700 h 2374449"/>
              <a:gd name="connsiteX11" fmla="*/ 6444876 w 11471705"/>
              <a:gd name="connsiteY11" fmla="*/ 19961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281336 w 11471705"/>
              <a:gd name="connsiteY8" fmla="*/ 2234109 h 2374449"/>
              <a:gd name="connsiteX9" fmla="*/ 9405036 w 11471705"/>
              <a:gd name="connsiteY9" fmla="*/ 2006600 h 2374449"/>
              <a:gd name="connsiteX10" fmla="*/ 7194176 w 11471705"/>
              <a:gd name="connsiteY10" fmla="*/ 2044700 h 2374449"/>
              <a:gd name="connsiteX11" fmla="*/ 6444876 w 11471705"/>
              <a:gd name="connsiteY11" fmla="*/ 19961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281336 w 11471705"/>
              <a:gd name="connsiteY8" fmla="*/ 2234109 h 2374449"/>
              <a:gd name="connsiteX9" fmla="*/ 9405036 w 11471705"/>
              <a:gd name="connsiteY9" fmla="*/ 2120900 h 2374449"/>
              <a:gd name="connsiteX10" fmla="*/ 7194176 w 11471705"/>
              <a:gd name="connsiteY10" fmla="*/ 2044700 h 2374449"/>
              <a:gd name="connsiteX11" fmla="*/ 6444876 w 11471705"/>
              <a:gd name="connsiteY11" fmla="*/ 19961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 name="connsiteX0" fmla="*/ 0 w 11471705"/>
              <a:gd name="connsiteY0" fmla="*/ 0 h 2374449"/>
              <a:gd name="connsiteX1" fmla="*/ 11471705 w 11471705"/>
              <a:gd name="connsiteY1" fmla="*/ 0 h 2374449"/>
              <a:gd name="connsiteX2" fmla="*/ 11471705 w 11471705"/>
              <a:gd name="connsiteY2" fmla="*/ 2186317 h 2374449"/>
              <a:gd name="connsiteX3" fmla="*/ 11454889 w 11471705"/>
              <a:gd name="connsiteY3" fmla="*/ 2196439 h 2374449"/>
              <a:gd name="connsiteX4" fmla="*/ 11279054 w 11471705"/>
              <a:gd name="connsiteY4" fmla="*/ 2289616 h 2374449"/>
              <a:gd name="connsiteX5" fmla="*/ 11112023 w 11471705"/>
              <a:gd name="connsiteY5" fmla="*/ 2347662 h 2374449"/>
              <a:gd name="connsiteX6" fmla="*/ 10925823 w 11471705"/>
              <a:gd name="connsiteY6" fmla="*/ 2371924 h 2374449"/>
              <a:gd name="connsiteX7" fmla="*/ 10678049 w 11471705"/>
              <a:gd name="connsiteY7" fmla="*/ 2335490 h 2374449"/>
              <a:gd name="connsiteX8" fmla="*/ 10281336 w 11471705"/>
              <a:gd name="connsiteY8" fmla="*/ 2234109 h 2374449"/>
              <a:gd name="connsiteX9" fmla="*/ 9405036 w 11471705"/>
              <a:gd name="connsiteY9" fmla="*/ 2120900 h 2374449"/>
              <a:gd name="connsiteX10" fmla="*/ 7194176 w 11471705"/>
              <a:gd name="connsiteY10" fmla="*/ 2044700 h 2374449"/>
              <a:gd name="connsiteX11" fmla="*/ 6444876 w 11471705"/>
              <a:gd name="connsiteY11" fmla="*/ 1996192 h 2374449"/>
              <a:gd name="connsiteX12" fmla="*/ 6171060 w 11471705"/>
              <a:gd name="connsiteY12" fmla="*/ 2031958 h 2374449"/>
              <a:gd name="connsiteX13" fmla="*/ 6039476 w 11471705"/>
              <a:gd name="connsiteY13" fmla="*/ 2030519 h 2374449"/>
              <a:gd name="connsiteX14" fmla="*/ 5874292 w 11471705"/>
              <a:gd name="connsiteY14" fmla="*/ 1988948 h 2374449"/>
              <a:gd name="connsiteX15" fmla="*/ 5686124 w 11471705"/>
              <a:gd name="connsiteY15" fmla="*/ 1939707 h 2374449"/>
              <a:gd name="connsiteX16" fmla="*/ 5420857 w 11471705"/>
              <a:gd name="connsiteY16" fmla="*/ 1817214 h 2374449"/>
              <a:gd name="connsiteX17" fmla="*/ 5301659 w 11471705"/>
              <a:gd name="connsiteY17" fmla="*/ 1777224 h 2374449"/>
              <a:gd name="connsiteX18" fmla="*/ 5169529 w 11471705"/>
              <a:gd name="connsiteY18" fmla="*/ 1734743 h 2374449"/>
              <a:gd name="connsiteX19" fmla="*/ 5033897 w 11471705"/>
              <a:gd name="connsiteY19" fmla="*/ 1677070 h 2374449"/>
              <a:gd name="connsiteX20" fmla="*/ 4943298 w 11471705"/>
              <a:gd name="connsiteY20" fmla="*/ 1622280 h 2374449"/>
              <a:gd name="connsiteX21" fmla="*/ 4896411 w 11471705"/>
              <a:gd name="connsiteY21" fmla="*/ 1600880 h 2374449"/>
              <a:gd name="connsiteX22" fmla="*/ 4638922 w 11471705"/>
              <a:gd name="connsiteY22" fmla="*/ 1535471 h 2374449"/>
              <a:gd name="connsiteX23" fmla="*/ 4490595 w 11471705"/>
              <a:gd name="connsiteY23" fmla="*/ 1504377 h 2374449"/>
              <a:gd name="connsiteX24" fmla="*/ 4247323 w 11471705"/>
              <a:gd name="connsiteY24" fmla="*/ 1446199 h 2374449"/>
              <a:gd name="connsiteX25" fmla="*/ 4178857 w 11471705"/>
              <a:gd name="connsiteY25" fmla="*/ 1402491 h 2374449"/>
              <a:gd name="connsiteX26" fmla="*/ 4110931 w 11471705"/>
              <a:gd name="connsiteY26" fmla="*/ 1353991 h 2374449"/>
              <a:gd name="connsiteX27" fmla="*/ 4060903 w 11471705"/>
              <a:gd name="connsiteY27" fmla="*/ 1338480 h 2374449"/>
              <a:gd name="connsiteX28" fmla="*/ 3937897 w 11471705"/>
              <a:gd name="connsiteY28" fmla="*/ 1266442 h 2374449"/>
              <a:gd name="connsiteX29" fmla="*/ 3889758 w 11471705"/>
              <a:gd name="connsiteY29" fmla="*/ 1249146 h 2374449"/>
              <a:gd name="connsiteX30" fmla="*/ 3760217 w 11471705"/>
              <a:gd name="connsiteY30" fmla="*/ 1196084 h 2374449"/>
              <a:gd name="connsiteX31" fmla="*/ 3631963 w 11471705"/>
              <a:gd name="connsiteY31" fmla="*/ 1138503 h 2374449"/>
              <a:gd name="connsiteX32" fmla="*/ 3545160 w 11471705"/>
              <a:gd name="connsiteY32" fmla="*/ 1088081 h 2374449"/>
              <a:gd name="connsiteX33" fmla="*/ 3412554 w 11471705"/>
              <a:gd name="connsiteY33" fmla="*/ 1046254 h 2374449"/>
              <a:gd name="connsiteX34" fmla="*/ 3259700 w 11471705"/>
              <a:gd name="connsiteY34" fmla="*/ 990555 h 2374449"/>
              <a:gd name="connsiteX35" fmla="*/ 3113662 w 11471705"/>
              <a:gd name="connsiteY35" fmla="*/ 989540 h 2374449"/>
              <a:gd name="connsiteX36" fmla="*/ 2961512 w 11471705"/>
              <a:gd name="connsiteY36" fmla="*/ 968180 h 2374449"/>
              <a:gd name="connsiteX37" fmla="*/ 2820128 w 11471705"/>
              <a:gd name="connsiteY37" fmla="*/ 942383 h 2374449"/>
              <a:gd name="connsiteX38" fmla="*/ 2502783 w 11471705"/>
              <a:gd name="connsiteY38" fmla="*/ 905111 h 2374449"/>
              <a:gd name="connsiteX39" fmla="*/ 2239191 w 11471705"/>
              <a:gd name="connsiteY39" fmla="*/ 830221 h 2374449"/>
              <a:gd name="connsiteX40" fmla="*/ 1784274 w 11471705"/>
              <a:gd name="connsiteY40" fmla="*/ 758421 h 2374449"/>
              <a:gd name="connsiteX41" fmla="*/ 1645808 w 11471705"/>
              <a:gd name="connsiteY41" fmla="*/ 708095 h 2374449"/>
              <a:gd name="connsiteX42" fmla="*/ 1525914 w 11471705"/>
              <a:gd name="connsiteY42" fmla="*/ 672892 h 2374449"/>
              <a:gd name="connsiteX43" fmla="*/ 1420454 w 11471705"/>
              <a:gd name="connsiteY43" fmla="*/ 673027 h 2374449"/>
              <a:gd name="connsiteX44" fmla="*/ 1365340 w 11471705"/>
              <a:gd name="connsiteY44" fmla="*/ 663990 h 2374449"/>
              <a:gd name="connsiteX45" fmla="*/ 1190486 w 11471705"/>
              <a:gd name="connsiteY45" fmla="*/ 631512 h 2374449"/>
              <a:gd name="connsiteX46" fmla="*/ 1013958 w 11471705"/>
              <a:gd name="connsiteY46" fmla="*/ 582251 h 2374449"/>
              <a:gd name="connsiteX47" fmla="*/ 815632 w 11471705"/>
              <a:gd name="connsiteY47" fmla="*/ 507830 h 2374449"/>
              <a:gd name="connsiteX48" fmla="*/ 476052 w 11471705"/>
              <a:gd name="connsiteY48" fmla="*/ 398029 h 2374449"/>
              <a:gd name="connsiteX49" fmla="*/ 275185 w 11471705"/>
              <a:gd name="connsiteY49" fmla="*/ 276942 h 2374449"/>
              <a:gd name="connsiteX50" fmla="*/ 172943 w 11471705"/>
              <a:gd name="connsiteY50" fmla="*/ 151432 h 2374449"/>
              <a:gd name="connsiteX51" fmla="*/ 11558 w 11471705"/>
              <a:gd name="connsiteY51" fmla="*/ 11888 h 2374449"/>
              <a:gd name="connsiteX52" fmla="*/ 0 w 11471705"/>
              <a:gd name="connsiteY52" fmla="*/ 0 h 237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471705" h="2374449">
                <a:moveTo>
                  <a:pt x="0" y="0"/>
                </a:moveTo>
                <a:lnTo>
                  <a:pt x="11471705" y="0"/>
                </a:lnTo>
                <a:lnTo>
                  <a:pt x="11471705" y="2186317"/>
                </a:lnTo>
                <a:lnTo>
                  <a:pt x="11454889" y="2196439"/>
                </a:lnTo>
                <a:cubicBezTo>
                  <a:pt x="11395075" y="2237113"/>
                  <a:pt x="11331056" y="2288602"/>
                  <a:pt x="11279054" y="2289616"/>
                </a:cubicBezTo>
                <a:cubicBezTo>
                  <a:pt x="11180351" y="2277133"/>
                  <a:pt x="11124632" y="2342080"/>
                  <a:pt x="11112023" y="2347662"/>
                </a:cubicBezTo>
                <a:cubicBezTo>
                  <a:pt x="11026189" y="2348454"/>
                  <a:pt x="11017901" y="2384079"/>
                  <a:pt x="10925823" y="2371924"/>
                </a:cubicBezTo>
                <a:cubicBezTo>
                  <a:pt x="10890575" y="2362624"/>
                  <a:pt x="10782425" y="2321630"/>
                  <a:pt x="10678049" y="2335490"/>
                </a:cubicBezTo>
                <a:lnTo>
                  <a:pt x="10281336" y="2234109"/>
                </a:lnTo>
                <a:lnTo>
                  <a:pt x="9405036" y="2120900"/>
                </a:lnTo>
                <a:cubicBezTo>
                  <a:pt x="8562249" y="2142067"/>
                  <a:pt x="8278263" y="1883833"/>
                  <a:pt x="7194176" y="2044700"/>
                </a:cubicBezTo>
                <a:lnTo>
                  <a:pt x="6444876" y="1996192"/>
                </a:lnTo>
                <a:lnTo>
                  <a:pt x="6171060" y="2031958"/>
                </a:lnTo>
                <a:cubicBezTo>
                  <a:pt x="6130404" y="2025870"/>
                  <a:pt x="6087076" y="2024456"/>
                  <a:pt x="6039476" y="2030519"/>
                </a:cubicBezTo>
                <a:cubicBezTo>
                  <a:pt x="5984415" y="2016662"/>
                  <a:pt x="5933163" y="2021855"/>
                  <a:pt x="5874292" y="1988948"/>
                </a:cubicBezTo>
                <a:lnTo>
                  <a:pt x="5686124" y="1939707"/>
                </a:lnTo>
                <a:cubicBezTo>
                  <a:pt x="5609917" y="1905370"/>
                  <a:pt x="5484934" y="1844294"/>
                  <a:pt x="5420857" y="1817214"/>
                </a:cubicBezTo>
                <a:cubicBezTo>
                  <a:pt x="5369730" y="1808157"/>
                  <a:pt x="5335694" y="1807647"/>
                  <a:pt x="5301659" y="1777224"/>
                </a:cubicBezTo>
                <a:cubicBezTo>
                  <a:pt x="5288710" y="1759593"/>
                  <a:pt x="5173321" y="1756662"/>
                  <a:pt x="5169529" y="1734743"/>
                </a:cubicBezTo>
                <a:cubicBezTo>
                  <a:pt x="5076075" y="1715918"/>
                  <a:pt x="5071601" y="1695814"/>
                  <a:pt x="5033897" y="1677070"/>
                </a:cubicBezTo>
                <a:cubicBezTo>
                  <a:pt x="4996191" y="1658326"/>
                  <a:pt x="4970452" y="1627868"/>
                  <a:pt x="4943298" y="1622280"/>
                </a:cubicBezTo>
                <a:cubicBezTo>
                  <a:pt x="4917986" y="1611203"/>
                  <a:pt x="4903868" y="1604619"/>
                  <a:pt x="4896411" y="1600880"/>
                </a:cubicBezTo>
                <a:cubicBezTo>
                  <a:pt x="4783979" y="1586695"/>
                  <a:pt x="4724752" y="1557273"/>
                  <a:pt x="4638922" y="1535471"/>
                </a:cubicBezTo>
                <a:cubicBezTo>
                  <a:pt x="4571286" y="1519387"/>
                  <a:pt x="4555862" y="1519256"/>
                  <a:pt x="4490595" y="1504377"/>
                </a:cubicBezTo>
                <a:cubicBezTo>
                  <a:pt x="4443974" y="1487738"/>
                  <a:pt x="4295244" y="1456548"/>
                  <a:pt x="4247323" y="1446199"/>
                </a:cubicBezTo>
                <a:cubicBezTo>
                  <a:pt x="4195367" y="1429218"/>
                  <a:pt x="4201589" y="1417859"/>
                  <a:pt x="4178857" y="1402491"/>
                </a:cubicBezTo>
                <a:cubicBezTo>
                  <a:pt x="4156125" y="1387123"/>
                  <a:pt x="4129474" y="1365472"/>
                  <a:pt x="4110931" y="1353991"/>
                </a:cubicBezTo>
                <a:lnTo>
                  <a:pt x="4060903" y="1338480"/>
                </a:lnTo>
                <a:lnTo>
                  <a:pt x="3937897" y="1266442"/>
                </a:lnTo>
                <a:cubicBezTo>
                  <a:pt x="3915432" y="1271828"/>
                  <a:pt x="3901636" y="1262887"/>
                  <a:pt x="3889758" y="1249146"/>
                </a:cubicBezTo>
                <a:cubicBezTo>
                  <a:pt x="3844285" y="1240390"/>
                  <a:pt x="3808422" y="1214964"/>
                  <a:pt x="3760217" y="1196084"/>
                </a:cubicBezTo>
                <a:cubicBezTo>
                  <a:pt x="3702904" y="1165140"/>
                  <a:pt x="3683514" y="1158564"/>
                  <a:pt x="3631963" y="1138503"/>
                </a:cubicBezTo>
                <a:lnTo>
                  <a:pt x="3545160" y="1088081"/>
                </a:lnTo>
                <a:lnTo>
                  <a:pt x="3412554" y="1046254"/>
                </a:lnTo>
                <a:lnTo>
                  <a:pt x="3259700" y="990555"/>
                </a:lnTo>
                <a:cubicBezTo>
                  <a:pt x="3209885" y="981103"/>
                  <a:pt x="3163360" y="993269"/>
                  <a:pt x="3113662" y="989540"/>
                </a:cubicBezTo>
                <a:cubicBezTo>
                  <a:pt x="3075039" y="988046"/>
                  <a:pt x="3037104" y="987105"/>
                  <a:pt x="2961512" y="968180"/>
                </a:cubicBezTo>
                <a:cubicBezTo>
                  <a:pt x="2886166" y="954199"/>
                  <a:pt x="2871583" y="958985"/>
                  <a:pt x="2820128" y="942383"/>
                </a:cubicBezTo>
                <a:lnTo>
                  <a:pt x="2502783" y="905111"/>
                </a:lnTo>
                <a:cubicBezTo>
                  <a:pt x="2318903" y="871697"/>
                  <a:pt x="2309782" y="845206"/>
                  <a:pt x="2239191" y="830221"/>
                </a:cubicBezTo>
                <a:cubicBezTo>
                  <a:pt x="2119439" y="805773"/>
                  <a:pt x="1883171" y="778775"/>
                  <a:pt x="1784274" y="758421"/>
                </a:cubicBezTo>
                <a:cubicBezTo>
                  <a:pt x="1739167" y="744348"/>
                  <a:pt x="1688867" y="722349"/>
                  <a:pt x="1645808" y="708095"/>
                </a:cubicBezTo>
                <a:cubicBezTo>
                  <a:pt x="1620840" y="720604"/>
                  <a:pt x="1586493" y="684540"/>
                  <a:pt x="1525914" y="672892"/>
                </a:cubicBezTo>
                <a:cubicBezTo>
                  <a:pt x="1498507" y="687545"/>
                  <a:pt x="1459153" y="669271"/>
                  <a:pt x="1420454" y="673027"/>
                </a:cubicBezTo>
                <a:cubicBezTo>
                  <a:pt x="1393692" y="671544"/>
                  <a:pt x="1405851" y="668180"/>
                  <a:pt x="1365340" y="663990"/>
                </a:cubicBezTo>
                <a:cubicBezTo>
                  <a:pt x="1325984" y="661083"/>
                  <a:pt x="1232114" y="638772"/>
                  <a:pt x="1190486" y="631512"/>
                </a:cubicBezTo>
                <a:cubicBezTo>
                  <a:pt x="1133347" y="624299"/>
                  <a:pt x="1082021" y="585751"/>
                  <a:pt x="1013958" y="582251"/>
                </a:cubicBezTo>
                <a:cubicBezTo>
                  <a:pt x="968106" y="557610"/>
                  <a:pt x="842282" y="557582"/>
                  <a:pt x="815632" y="507830"/>
                </a:cubicBezTo>
                <a:cubicBezTo>
                  <a:pt x="777729" y="477614"/>
                  <a:pt x="589628" y="475828"/>
                  <a:pt x="476052" y="398029"/>
                </a:cubicBezTo>
                <a:cubicBezTo>
                  <a:pt x="420375" y="338287"/>
                  <a:pt x="325703" y="318042"/>
                  <a:pt x="275185" y="276942"/>
                </a:cubicBezTo>
                <a:cubicBezTo>
                  <a:pt x="224667" y="235843"/>
                  <a:pt x="222118" y="175905"/>
                  <a:pt x="172943" y="151432"/>
                </a:cubicBezTo>
                <a:cubicBezTo>
                  <a:pt x="8736" y="60753"/>
                  <a:pt x="40817" y="48588"/>
                  <a:pt x="11558" y="11888"/>
                </a:cubicBezTo>
                <a:lnTo>
                  <a:pt x="0" y="0"/>
                </a:ln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CF379549-A1F8-4A6A-9302-930A5B1B0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6746812" y="546919"/>
            <a:ext cx="4794375" cy="5625281"/>
          </a:xfrm>
          <a:prstGeom prst="rect">
            <a:avLst/>
          </a:prstGeom>
          <a:solidFill>
            <a:srgbClr val="EFEEE9"/>
          </a:solidFill>
          <a:ln>
            <a:noFill/>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25A74C3-D596-41E0-B46A-2CC0A9687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6875338" y="664369"/>
            <a:ext cx="4547366" cy="5384717"/>
          </a:xfrm>
          <a:custGeom>
            <a:avLst/>
            <a:gdLst>
              <a:gd name="connsiteX0" fmla="*/ 778184 w 5242526"/>
              <a:gd name="connsiteY0" fmla="*/ 0 h 5723630"/>
              <a:gd name="connsiteX1" fmla="*/ 813567 w 5242526"/>
              <a:gd name="connsiteY1" fmla="*/ 7645 h 5723630"/>
              <a:gd name="connsiteX2" fmla="*/ 820389 w 5242526"/>
              <a:gd name="connsiteY2" fmla="*/ 19483 h 5723630"/>
              <a:gd name="connsiteX3" fmla="*/ 1253047 w 5242526"/>
              <a:gd name="connsiteY3" fmla="*/ 6959 h 5723630"/>
              <a:gd name="connsiteX4" fmla="*/ 1340238 w 5242526"/>
              <a:gd name="connsiteY4" fmla="*/ 6803 h 5723630"/>
              <a:gd name="connsiteX5" fmla="*/ 1349968 w 5242526"/>
              <a:gd name="connsiteY5" fmla="*/ 6792 h 5723630"/>
              <a:gd name="connsiteX6" fmla="*/ 1366335 w 5242526"/>
              <a:gd name="connsiteY6" fmla="*/ 0 h 5723630"/>
              <a:gd name="connsiteX7" fmla="*/ 5206893 w 5242526"/>
              <a:gd name="connsiteY7" fmla="*/ 0 h 5723630"/>
              <a:gd name="connsiteX8" fmla="*/ 5242526 w 5242526"/>
              <a:gd name="connsiteY8" fmla="*/ 35633 h 5723630"/>
              <a:gd name="connsiteX9" fmla="*/ 5242526 w 5242526"/>
              <a:gd name="connsiteY9" fmla="*/ 3025884 h 5723630"/>
              <a:gd name="connsiteX10" fmla="*/ 5242525 w 5242526"/>
              <a:gd name="connsiteY10" fmla="*/ 3025884 h 5723630"/>
              <a:gd name="connsiteX11" fmla="*/ 5242525 w 5242526"/>
              <a:gd name="connsiteY11" fmla="*/ 4482148 h 5723630"/>
              <a:gd name="connsiteX12" fmla="*/ 5242525 w 5242526"/>
              <a:gd name="connsiteY12" fmla="*/ 5510694 h 5723630"/>
              <a:gd name="connsiteX13" fmla="*/ 5240757 w 5242526"/>
              <a:gd name="connsiteY13" fmla="*/ 5514938 h 5723630"/>
              <a:gd name="connsiteX14" fmla="*/ 5240757 w 5242526"/>
              <a:gd name="connsiteY14" fmla="*/ 5654649 h 5723630"/>
              <a:gd name="connsiteX15" fmla="*/ 5197447 w 5242526"/>
              <a:gd name="connsiteY15" fmla="*/ 5696165 h 5723630"/>
              <a:gd name="connsiteX16" fmla="*/ 4919353 w 5242526"/>
              <a:gd name="connsiteY16" fmla="*/ 5701717 h 5723630"/>
              <a:gd name="connsiteX17" fmla="*/ 4791447 w 5242526"/>
              <a:gd name="connsiteY17" fmla="*/ 5706900 h 5723630"/>
              <a:gd name="connsiteX18" fmla="*/ 4699053 w 5242526"/>
              <a:gd name="connsiteY18" fmla="*/ 5712461 h 5723630"/>
              <a:gd name="connsiteX19" fmla="*/ 4604637 w 5242526"/>
              <a:gd name="connsiteY19" fmla="*/ 5720547 h 5723630"/>
              <a:gd name="connsiteX20" fmla="*/ 4514629 w 5242526"/>
              <a:gd name="connsiteY20" fmla="*/ 5723630 h 5723630"/>
              <a:gd name="connsiteX21" fmla="*/ 4478971 w 5242526"/>
              <a:gd name="connsiteY21" fmla="*/ 5715222 h 5723630"/>
              <a:gd name="connsiteX22" fmla="*/ 4400563 w 5242526"/>
              <a:gd name="connsiteY22" fmla="*/ 5711696 h 5723630"/>
              <a:gd name="connsiteX23" fmla="*/ 4362273 w 5242526"/>
              <a:gd name="connsiteY23" fmla="*/ 5704051 h 5723630"/>
              <a:gd name="connsiteX24" fmla="*/ 3792339 w 5242526"/>
              <a:gd name="connsiteY24" fmla="*/ 5704894 h 5723630"/>
              <a:gd name="connsiteX25" fmla="*/ 51089 w 5242526"/>
              <a:gd name="connsiteY25" fmla="*/ 5709535 h 5723630"/>
              <a:gd name="connsiteX26" fmla="*/ 5270 w 5242526"/>
              <a:gd name="connsiteY26" fmla="*/ 5664249 h 5723630"/>
              <a:gd name="connsiteX27" fmla="*/ 4789 w 5242526"/>
              <a:gd name="connsiteY27" fmla="*/ 5574111 h 5723630"/>
              <a:gd name="connsiteX28" fmla="*/ 4747 w 5242526"/>
              <a:gd name="connsiteY28" fmla="*/ 5565117 h 5723630"/>
              <a:gd name="connsiteX29" fmla="*/ 1769 w 5242526"/>
              <a:gd name="connsiteY29" fmla="*/ 5565121 h 5723630"/>
              <a:gd name="connsiteX30" fmla="*/ 1769 w 5242526"/>
              <a:gd name="connsiteY30" fmla="*/ 4936713 h 5723630"/>
              <a:gd name="connsiteX31" fmla="*/ 1769 w 5242526"/>
              <a:gd name="connsiteY31" fmla="*/ 4936713 h 5723630"/>
              <a:gd name="connsiteX32" fmla="*/ 1769 w 5242526"/>
              <a:gd name="connsiteY32" fmla="*/ 4549552 h 5723630"/>
              <a:gd name="connsiteX33" fmla="*/ 1405 w 5242526"/>
              <a:gd name="connsiteY33" fmla="*/ 4353163 h 5723630"/>
              <a:gd name="connsiteX34" fmla="*/ 102 w 5242526"/>
              <a:gd name="connsiteY34" fmla="*/ 3240940 h 5723630"/>
              <a:gd name="connsiteX35" fmla="*/ 0 w 5242526"/>
              <a:gd name="connsiteY35" fmla="*/ 3085255 h 5723630"/>
              <a:gd name="connsiteX36" fmla="*/ 1768 w 5242526"/>
              <a:gd name="connsiteY36" fmla="*/ 3085255 h 5723630"/>
              <a:gd name="connsiteX37" fmla="*/ 1768 w 5242526"/>
              <a:gd name="connsiteY37" fmla="*/ 57048 h 5723630"/>
              <a:gd name="connsiteX38" fmla="*/ 41790 w 5242526"/>
              <a:gd name="connsiteY38" fmla="*/ 15531 h 5723630"/>
              <a:gd name="connsiteX39" fmla="*/ 53457 w 5242526"/>
              <a:gd name="connsiteY39" fmla="*/ 15470 h 5723630"/>
              <a:gd name="connsiteX40" fmla="*/ 53472 w 5242526"/>
              <a:gd name="connsiteY40" fmla="*/ 9984 h 5723630"/>
              <a:gd name="connsiteX41" fmla="*/ 512365 w 5242526"/>
              <a:gd name="connsiteY41" fmla="*/ 9984 h 5723630"/>
              <a:gd name="connsiteX42" fmla="*/ 583498 w 5242526"/>
              <a:gd name="connsiteY42" fmla="*/ 15421 h 5723630"/>
              <a:gd name="connsiteX43" fmla="*/ 663623 w 5242526"/>
              <a:gd name="connsiteY43" fmla="*/ 11810 h 5723630"/>
              <a:gd name="connsiteX44" fmla="*/ 691645 w 5242526"/>
              <a:gd name="connsiteY44" fmla="*/ 23034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42527 w 5242528"/>
              <a:gd name="connsiteY12" fmla="*/ 5510694 h 5723630"/>
              <a:gd name="connsiteX13" fmla="*/ 5240759 w 5242528"/>
              <a:gd name="connsiteY13" fmla="*/ 5514938 h 5723630"/>
              <a:gd name="connsiteX14" fmla="*/ 5240759 w 5242528"/>
              <a:gd name="connsiteY14" fmla="*/ 5654649 h 5723630"/>
              <a:gd name="connsiteX15" fmla="*/ 5197449 w 5242528"/>
              <a:gd name="connsiteY15" fmla="*/ 5696165 h 5723630"/>
              <a:gd name="connsiteX16" fmla="*/ 4919355 w 5242528"/>
              <a:gd name="connsiteY16" fmla="*/ 5701717 h 5723630"/>
              <a:gd name="connsiteX17" fmla="*/ 4791449 w 5242528"/>
              <a:gd name="connsiteY17" fmla="*/ 5706900 h 5723630"/>
              <a:gd name="connsiteX18" fmla="*/ 4699055 w 5242528"/>
              <a:gd name="connsiteY18" fmla="*/ 5712461 h 5723630"/>
              <a:gd name="connsiteX19" fmla="*/ 4604639 w 5242528"/>
              <a:gd name="connsiteY19" fmla="*/ 5720547 h 5723630"/>
              <a:gd name="connsiteX20" fmla="*/ 4514631 w 5242528"/>
              <a:gd name="connsiteY20" fmla="*/ 5723630 h 5723630"/>
              <a:gd name="connsiteX21" fmla="*/ 4478973 w 5242528"/>
              <a:gd name="connsiteY21" fmla="*/ 5715222 h 5723630"/>
              <a:gd name="connsiteX22" fmla="*/ 4400565 w 5242528"/>
              <a:gd name="connsiteY22" fmla="*/ 5711696 h 5723630"/>
              <a:gd name="connsiteX23" fmla="*/ 4362275 w 5242528"/>
              <a:gd name="connsiteY23" fmla="*/ 5704051 h 5723630"/>
              <a:gd name="connsiteX24" fmla="*/ 3792341 w 5242528"/>
              <a:gd name="connsiteY24" fmla="*/ 5704894 h 5723630"/>
              <a:gd name="connsiteX25" fmla="*/ 51091 w 5242528"/>
              <a:gd name="connsiteY25" fmla="*/ 5709535 h 5723630"/>
              <a:gd name="connsiteX26" fmla="*/ 5272 w 5242528"/>
              <a:gd name="connsiteY26" fmla="*/ 5664249 h 5723630"/>
              <a:gd name="connsiteX27" fmla="*/ 4791 w 5242528"/>
              <a:gd name="connsiteY27" fmla="*/ 5574111 h 5723630"/>
              <a:gd name="connsiteX28" fmla="*/ 4749 w 5242528"/>
              <a:gd name="connsiteY28" fmla="*/ 5565117 h 5723630"/>
              <a:gd name="connsiteX29" fmla="*/ 1771 w 5242528"/>
              <a:gd name="connsiteY29" fmla="*/ 5565121 h 5723630"/>
              <a:gd name="connsiteX30" fmla="*/ 1771 w 5242528"/>
              <a:gd name="connsiteY30" fmla="*/ 4936713 h 5723630"/>
              <a:gd name="connsiteX31" fmla="*/ 1771 w 5242528"/>
              <a:gd name="connsiteY31" fmla="*/ 4936713 h 5723630"/>
              <a:gd name="connsiteX32" fmla="*/ 1771 w 5242528"/>
              <a:gd name="connsiteY32" fmla="*/ 4549552 h 5723630"/>
              <a:gd name="connsiteX33" fmla="*/ 1407 w 5242528"/>
              <a:gd name="connsiteY33" fmla="*/ 4353163 h 5723630"/>
              <a:gd name="connsiteX34" fmla="*/ 2 w 5242528"/>
              <a:gd name="connsiteY34" fmla="*/ 3085255 h 5723630"/>
              <a:gd name="connsiteX35" fmla="*/ 1770 w 5242528"/>
              <a:gd name="connsiteY35" fmla="*/ 3085255 h 5723630"/>
              <a:gd name="connsiteX36" fmla="*/ 1770 w 5242528"/>
              <a:gd name="connsiteY36" fmla="*/ 57048 h 5723630"/>
              <a:gd name="connsiteX37" fmla="*/ 41792 w 5242528"/>
              <a:gd name="connsiteY37" fmla="*/ 15531 h 5723630"/>
              <a:gd name="connsiteX38" fmla="*/ 53459 w 5242528"/>
              <a:gd name="connsiteY38" fmla="*/ 15470 h 5723630"/>
              <a:gd name="connsiteX39" fmla="*/ 53474 w 5242528"/>
              <a:gd name="connsiteY39" fmla="*/ 9984 h 5723630"/>
              <a:gd name="connsiteX40" fmla="*/ 512367 w 5242528"/>
              <a:gd name="connsiteY40" fmla="*/ 9984 h 5723630"/>
              <a:gd name="connsiteX41" fmla="*/ 583500 w 5242528"/>
              <a:gd name="connsiteY41" fmla="*/ 15421 h 5723630"/>
              <a:gd name="connsiteX42" fmla="*/ 663625 w 5242528"/>
              <a:gd name="connsiteY42" fmla="*/ 11810 h 5723630"/>
              <a:gd name="connsiteX43" fmla="*/ 691647 w 5242528"/>
              <a:gd name="connsiteY43" fmla="*/ 23034 h 5723630"/>
              <a:gd name="connsiteX44" fmla="*/ 778186 w 5242528"/>
              <a:gd name="connsiteY44"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42527 w 5242528"/>
              <a:gd name="connsiteY12" fmla="*/ 5510694 h 5723630"/>
              <a:gd name="connsiteX13" fmla="*/ 5240759 w 5242528"/>
              <a:gd name="connsiteY13" fmla="*/ 5514938 h 5723630"/>
              <a:gd name="connsiteX14" fmla="*/ 5240759 w 5242528"/>
              <a:gd name="connsiteY14" fmla="*/ 5654649 h 5723630"/>
              <a:gd name="connsiteX15" fmla="*/ 5197449 w 5242528"/>
              <a:gd name="connsiteY15" fmla="*/ 5696165 h 5723630"/>
              <a:gd name="connsiteX16" fmla="*/ 4919355 w 5242528"/>
              <a:gd name="connsiteY16" fmla="*/ 5701717 h 5723630"/>
              <a:gd name="connsiteX17" fmla="*/ 4791449 w 5242528"/>
              <a:gd name="connsiteY17" fmla="*/ 5706900 h 5723630"/>
              <a:gd name="connsiteX18" fmla="*/ 4699055 w 5242528"/>
              <a:gd name="connsiteY18" fmla="*/ 5712461 h 5723630"/>
              <a:gd name="connsiteX19" fmla="*/ 4604639 w 5242528"/>
              <a:gd name="connsiteY19" fmla="*/ 5720547 h 5723630"/>
              <a:gd name="connsiteX20" fmla="*/ 4514631 w 5242528"/>
              <a:gd name="connsiteY20" fmla="*/ 5723630 h 5723630"/>
              <a:gd name="connsiteX21" fmla="*/ 4478973 w 5242528"/>
              <a:gd name="connsiteY21" fmla="*/ 5715222 h 5723630"/>
              <a:gd name="connsiteX22" fmla="*/ 4400565 w 5242528"/>
              <a:gd name="connsiteY22" fmla="*/ 5711696 h 5723630"/>
              <a:gd name="connsiteX23" fmla="*/ 4362275 w 5242528"/>
              <a:gd name="connsiteY23" fmla="*/ 5704051 h 5723630"/>
              <a:gd name="connsiteX24" fmla="*/ 3792341 w 5242528"/>
              <a:gd name="connsiteY24" fmla="*/ 5704894 h 5723630"/>
              <a:gd name="connsiteX25" fmla="*/ 51091 w 5242528"/>
              <a:gd name="connsiteY25" fmla="*/ 5709535 h 5723630"/>
              <a:gd name="connsiteX26" fmla="*/ 5272 w 5242528"/>
              <a:gd name="connsiteY26" fmla="*/ 5664249 h 5723630"/>
              <a:gd name="connsiteX27" fmla="*/ 4791 w 5242528"/>
              <a:gd name="connsiteY27" fmla="*/ 5574111 h 5723630"/>
              <a:gd name="connsiteX28" fmla="*/ 4749 w 5242528"/>
              <a:gd name="connsiteY28" fmla="*/ 5565117 h 5723630"/>
              <a:gd name="connsiteX29" fmla="*/ 1771 w 5242528"/>
              <a:gd name="connsiteY29" fmla="*/ 5565121 h 5723630"/>
              <a:gd name="connsiteX30" fmla="*/ 1771 w 5242528"/>
              <a:gd name="connsiteY30" fmla="*/ 4936713 h 5723630"/>
              <a:gd name="connsiteX31" fmla="*/ 1771 w 5242528"/>
              <a:gd name="connsiteY31" fmla="*/ 4936713 h 5723630"/>
              <a:gd name="connsiteX32" fmla="*/ 1771 w 5242528"/>
              <a:gd name="connsiteY32" fmla="*/ 4549552 h 5723630"/>
              <a:gd name="connsiteX33" fmla="*/ 1407 w 5242528"/>
              <a:gd name="connsiteY33" fmla="*/ 4353163 h 5723630"/>
              <a:gd name="connsiteX34" fmla="*/ 2 w 5242528"/>
              <a:gd name="connsiteY34" fmla="*/ 3085255 h 5723630"/>
              <a:gd name="connsiteX35" fmla="*/ 1770 w 5242528"/>
              <a:gd name="connsiteY35" fmla="*/ 57048 h 5723630"/>
              <a:gd name="connsiteX36" fmla="*/ 41792 w 5242528"/>
              <a:gd name="connsiteY36" fmla="*/ 15531 h 5723630"/>
              <a:gd name="connsiteX37" fmla="*/ 53459 w 5242528"/>
              <a:gd name="connsiteY37" fmla="*/ 15470 h 5723630"/>
              <a:gd name="connsiteX38" fmla="*/ 53474 w 5242528"/>
              <a:gd name="connsiteY38" fmla="*/ 9984 h 5723630"/>
              <a:gd name="connsiteX39" fmla="*/ 512367 w 5242528"/>
              <a:gd name="connsiteY39" fmla="*/ 9984 h 5723630"/>
              <a:gd name="connsiteX40" fmla="*/ 583500 w 5242528"/>
              <a:gd name="connsiteY40" fmla="*/ 15421 h 5723630"/>
              <a:gd name="connsiteX41" fmla="*/ 663625 w 5242528"/>
              <a:gd name="connsiteY41" fmla="*/ 11810 h 5723630"/>
              <a:gd name="connsiteX42" fmla="*/ 691647 w 5242528"/>
              <a:gd name="connsiteY42" fmla="*/ 23034 h 5723630"/>
              <a:gd name="connsiteX43" fmla="*/ 778186 w 5242528"/>
              <a:gd name="connsiteY43"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42527 w 5242528"/>
              <a:gd name="connsiteY12" fmla="*/ 5510694 h 5723630"/>
              <a:gd name="connsiteX13" fmla="*/ 5240759 w 5242528"/>
              <a:gd name="connsiteY13" fmla="*/ 5514938 h 5723630"/>
              <a:gd name="connsiteX14" fmla="*/ 5240759 w 5242528"/>
              <a:gd name="connsiteY14" fmla="*/ 5654649 h 5723630"/>
              <a:gd name="connsiteX15" fmla="*/ 5197449 w 5242528"/>
              <a:gd name="connsiteY15" fmla="*/ 5696165 h 5723630"/>
              <a:gd name="connsiteX16" fmla="*/ 4919355 w 5242528"/>
              <a:gd name="connsiteY16" fmla="*/ 5701717 h 5723630"/>
              <a:gd name="connsiteX17" fmla="*/ 4791449 w 5242528"/>
              <a:gd name="connsiteY17" fmla="*/ 5706900 h 5723630"/>
              <a:gd name="connsiteX18" fmla="*/ 4604639 w 5242528"/>
              <a:gd name="connsiteY18" fmla="*/ 5720547 h 5723630"/>
              <a:gd name="connsiteX19" fmla="*/ 4514631 w 5242528"/>
              <a:gd name="connsiteY19" fmla="*/ 5723630 h 5723630"/>
              <a:gd name="connsiteX20" fmla="*/ 4478973 w 5242528"/>
              <a:gd name="connsiteY20" fmla="*/ 5715222 h 5723630"/>
              <a:gd name="connsiteX21" fmla="*/ 4400565 w 5242528"/>
              <a:gd name="connsiteY21" fmla="*/ 5711696 h 5723630"/>
              <a:gd name="connsiteX22" fmla="*/ 4362275 w 5242528"/>
              <a:gd name="connsiteY22" fmla="*/ 5704051 h 5723630"/>
              <a:gd name="connsiteX23" fmla="*/ 3792341 w 5242528"/>
              <a:gd name="connsiteY23" fmla="*/ 5704894 h 5723630"/>
              <a:gd name="connsiteX24" fmla="*/ 51091 w 5242528"/>
              <a:gd name="connsiteY24" fmla="*/ 5709535 h 5723630"/>
              <a:gd name="connsiteX25" fmla="*/ 5272 w 5242528"/>
              <a:gd name="connsiteY25" fmla="*/ 5664249 h 5723630"/>
              <a:gd name="connsiteX26" fmla="*/ 4791 w 5242528"/>
              <a:gd name="connsiteY26" fmla="*/ 5574111 h 5723630"/>
              <a:gd name="connsiteX27" fmla="*/ 4749 w 5242528"/>
              <a:gd name="connsiteY27" fmla="*/ 5565117 h 5723630"/>
              <a:gd name="connsiteX28" fmla="*/ 1771 w 5242528"/>
              <a:gd name="connsiteY28" fmla="*/ 5565121 h 5723630"/>
              <a:gd name="connsiteX29" fmla="*/ 1771 w 5242528"/>
              <a:gd name="connsiteY29" fmla="*/ 4936713 h 5723630"/>
              <a:gd name="connsiteX30" fmla="*/ 1771 w 5242528"/>
              <a:gd name="connsiteY30" fmla="*/ 4936713 h 5723630"/>
              <a:gd name="connsiteX31" fmla="*/ 1771 w 5242528"/>
              <a:gd name="connsiteY31" fmla="*/ 4549552 h 5723630"/>
              <a:gd name="connsiteX32" fmla="*/ 1407 w 5242528"/>
              <a:gd name="connsiteY32" fmla="*/ 4353163 h 5723630"/>
              <a:gd name="connsiteX33" fmla="*/ 2 w 5242528"/>
              <a:gd name="connsiteY33" fmla="*/ 3085255 h 5723630"/>
              <a:gd name="connsiteX34" fmla="*/ 1770 w 5242528"/>
              <a:gd name="connsiteY34" fmla="*/ 57048 h 5723630"/>
              <a:gd name="connsiteX35" fmla="*/ 41792 w 5242528"/>
              <a:gd name="connsiteY35" fmla="*/ 15531 h 5723630"/>
              <a:gd name="connsiteX36" fmla="*/ 53459 w 5242528"/>
              <a:gd name="connsiteY36" fmla="*/ 15470 h 5723630"/>
              <a:gd name="connsiteX37" fmla="*/ 53474 w 5242528"/>
              <a:gd name="connsiteY37" fmla="*/ 9984 h 5723630"/>
              <a:gd name="connsiteX38" fmla="*/ 512367 w 5242528"/>
              <a:gd name="connsiteY38" fmla="*/ 9984 h 5723630"/>
              <a:gd name="connsiteX39" fmla="*/ 583500 w 5242528"/>
              <a:gd name="connsiteY39" fmla="*/ 15421 h 5723630"/>
              <a:gd name="connsiteX40" fmla="*/ 663625 w 5242528"/>
              <a:gd name="connsiteY40" fmla="*/ 11810 h 5723630"/>
              <a:gd name="connsiteX41" fmla="*/ 691647 w 5242528"/>
              <a:gd name="connsiteY41" fmla="*/ 23034 h 5723630"/>
              <a:gd name="connsiteX42" fmla="*/ 778186 w 5242528"/>
              <a:gd name="connsiteY42"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42527 w 5242528"/>
              <a:gd name="connsiteY12" fmla="*/ 5510694 h 5723630"/>
              <a:gd name="connsiteX13" fmla="*/ 5240759 w 5242528"/>
              <a:gd name="connsiteY13" fmla="*/ 5514938 h 5723630"/>
              <a:gd name="connsiteX14" fmla="*/ 5240759 w 5242528"/>
              <a:gd name="connsiteY14" fmla="*/ 5654649 h 5723630"/>
              <a:gd name="connsiteX15" fmla="*/ 5197449 w 5242528"/>
              <a:gd name="connsiteY15" fmla="*/ 5696165 h 5723630"/>
              <a:gd name="connsiteX16" fmla="*/ 4919355 w 5242528"/>
              <a:gd name="connsiteY16" fmla="*/ 5701717 h 5723630"/>
              <a:gd name="connsiteX17" fmla="*/ 4791449 w 5242528"/>
              <a:gd name="connsiteY17" fmla="*/ 5706900 h 5723630"/>
              <a:gd name="connsiteX18" fmla="*/ 4604639 w 5242528"/>
              <a:gd name="connsiteY18" fmla="*/ 5720547 h 5723630"/>
              <a:gd name="connsiteX19" fmla="*/ 4514631 w 5242528"/>
              <a:gd name="connsiteY19" fmla="*/ 5723630 h 5723630"/>
              <a:gd name="connsiteX20" fmla="*/ 4478973 w 5242528"/>
              <a:gd name="connsiteY20" fmla="*/ 5715222 h 5723630"/>
              <a:gd name="connsiteX21" fmla="*/ 4362275 w 5242528"/>
              <a:gd name="connsiteY21" fmla="*/ 5704051 h 5723630"/>
              <a:gd name="connsiteX22" fmla="*/ 3792341 w 5242528"/>
              <a:gd name="connsiteY22" fmla="*/ 5704894 h 5723630"/>
              <a:gd name="connsiteX23" fmla="*/ 51091 w 5242528"/>
              <a:gd name="connsiteY23" fmla="*/ 5709535 h 5723630"/>
              <a:gd name="connsiteX24" fmla="*/ 5272 w 5242528"/>
              <a:gd name="connsiteY24" fmla="*/ 5664249 h 5723630"/>
              <a:gd name="connsiteX25" fmla="*/ 4791 w 5242528"/>
              <a:gd name="connsiteY25" fmla="*/ 5574111 h 5723630"/>
              <a:gd name="connsiteX26" fmla="*/ 4749 w 5242528"/>
              <a:gd name="connsiteY26" fmla="*/ 5565117 h 5723630"/>
              <a:gd name="connsiteX27" fmla="*/ 1771 w 5242528"/>
              <a:gd name="connsiteY27" fmla="*/ 5565121 h 5723630"/>
              <a:gd name="connsiteX28" fmla="*/ 1771 w 5242528"/>
              <a:gd name="connsiteY28" fmla="*/ 4936713 h 5723630"/>
              <a:gd name="connsiteX29" fmla="*/ 1771 w 5242528"/>
              <a:gd name="connsiteY29" fmla="*/ 4936713 h 5723630"/>
              <a:gd name="connsiteX30" fmla="*/ 1771 w 5242528"/>
              <a:gd name="connsiteY30" fmla="*/ 4549552 h 5723630"/>
              <a:gd name="connsiteX31" fmla="*/ 1407 w 5242528"/>
              <a:gd name="connsiteY31" fmla="*/ 4353163 h 5723630"/>
              <a:gd name="connsiteX32" fmla="*/ 2 w 5242528"/>
              <a:gd name="connsiteY32" fmla="*/ 3085255 h 5723630"/>
              <a:gd name="connsiteX33" fmla="*/ 1770 w 5242528"/>
              <a:gd name="connsiteY33" fmla="*/ 57048 h 5723630"/>
              <a:gd name="connsiteX34" fmla="*/ 41792 w 5242528"/>
              <a:gd name="connsiteY34" fmla="*/ 15531 h 5723630"/>
              <a:gd name="connsiteX35" fmla="*/ 53459 w 5242528"/>
              <a:gd name="connsiteY35" fmla="*/ 15470 h 5723630"/>
              <a:gd name="connsiteX36" fmla="*/ 53474 w 5242528"/>
              <a:gd name="connsiteY36" fmla="*/ 9984 h 5723630"/>
              <a:gd name="connsiteX37" fmla="*/ 512367 w 5242528"/>
              <a:gd name="connsiteY37" fmla="*/ 9984 h 5723630"/>
              <a:gd name="connsiteX38" fmla="*/ 583500 w 5242528"/>
              <a:gd name="connsiteY38" fmla="*/ 15421 h 5723630"/>
              <a:gd name="connsiteX39" fmla="*/ 663625 w 5242528"/>
              <a:gd name="connsiteY39" fmla="*/ 11810 h 5723630"/>
              <a:gd name="connsiteX40" fmla="*/ 691647 w 5242528"/>
              <a:gd name="connsiteY40" fmla="*/ 23034 h 5723630"/>
              <a:gd name="connsiteX41" fmla="*/ 778186 w 5242528"/>
              <a:gd name="connsiteY41"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42527 w 5242528"/>
              <a:gd name="connsiteY12" fmla="*/ 5510694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4791 w 5242528"/>
              <a:gd name="connsiteY24" fmla="*/ 5574111 h 5723630"/>
              <a:gd name="connsiteX25" fmla="*/ 4749 w 5242528"/>
              <a:gd name="connsiteY25" fmla="*/ 5565117 h 5723630"/>
              <a:gd name="connsiteX26" fmla="*/ 1771 w 5242528"/>
              <a:gd name="connsiteY26" fmla="*/ 5565121 h 5723630"/>
              <a:gd name="connsiteX27" fmla="*/ 1771 w 5242528"/>
              <a:gd name="connsiteY27" fmla="*/ 4936713 h 5723630"/>
              <a:gd name="connsiteX28" fmla="*/ 1771 w 5242528"/>
              <a:gd name="connsiteY28" fmla="*/ 4936713 h 5723630"/>
              <a:gd name="connsiteX29" fmla="*/ 1771 w 5242528"/>
              <a:gd name="connsiteY29" fmla="*/ 4549552 h 5723630"/>
              <a:gd name="connsiteX30" fmla="*/ 1407 w 5242528"/>
              <a:gd name="connsiteY30" fmla="*/ 4353163 h 5723630"/>
              <a:gd name="connsiteX31" fmla="*/ 2 w 5242528"/>
              <a:gd name="connsiteY31" fmla="*/ 3085255 h 5723630"/>
              <a:gd name="connsiteX32" fmla="*/ 1770 w 5242528"/>
              <a:gd name="connsiteY32" fmla="*/ 57048 h 5723630"/>
              <a:gd name="connsiteX33" fmla="*/ 41792 w 5242528"/>
              <a:gd name="connsiteY33" fmla="*/ 15531 h 5723630"/>
              <a:gd name="connsiteX34" fmla="*/ 53459 w 5242528"/>
              <a:gd name="connsiteY34" fmla="*/ 15470 h 5723630"/>
              <a:gd name="connsiteX35" fmla="*/ 53474 w 5242528"/>
              <a:gd name="connsiteY35" fmla="*/ 9984 h 5723630"/>
              <a:gd name="connsiteX36" fmla="*/ 512367 w 5242528"/>
              <a:gd name="connsiteY36" fmla="*/ 9984 h 5723630"/>
              <a:gd name="connsiteX37" fmla="*/ 583500 w 5242528"/>
              <a:gd name="connsiteY37" fmla="*/ 15421 h 5723630"/>
              <a:gd name="connsiteX38" fmla="*/ 663625 w 5242528"/>
              <a:gd name="connsiteY38" fmla="*/ 11810 h 5723630"/>
              <a:gd name="connsiteX39" fmla="*/ 691647 w 5242528"/>
              <a:gd name="connsiteY39" fmla="*/ 23034 h 5723630"/>
              <a:gd name="connsiteX40" fmla="*/ 778186 w 5242528"/>
              <a:gd name="connsiteY40"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21684 w 5242528"/>
              <a:gd name="connsiteY12" fmla="*/ 5528199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4791 w 5242528"/>
              <a:gd name="connsiteY24" fmla="*/ 5574111 h 5723630"/>
              <a:gd name="connsiteX25" fmla="*/ 4749 w 5242528"/>
              <a:gd name="connsiteY25" fmla="*/ 5565117 h 5723630"/>
              <a:gd name="connsiteX26" fmla="*/ 1771 w 5242528"/>
              <a:gd name="connsiteY26" fmla="*/ 5565121 h 5723630"/>
              <a:gd name="connsiteX27" fmla="*/ 1771 w 5242528"/>
              <a:gd name="connsiteY27" fmla="*/ 4936713 h 5723630"/>
              <a:gd name="connsiteX28" fmla="*/ 1771 w 5242528"/>
              <a:gd name="connsiteY28" fmla="*/ 4936713 h 5723630"/>
              <a:gd name="connsiteX29" fmla="*/ 1771 w 5242528"/>
              <a:gd name="connsiteY29" fmla="*/ 4549552 h 5723630"/>
              <a:gd name="connsiteX30" fmla="*/ 1407 w 5242528"/>
              <a:gd name="connsiteY30" fmla="*/ 4353163 h 5723630"/>
              <a:gd name="connsiteX31" fmla="*/ 2 w 5242528"/>
              <a:gd name="connsiteY31" fmla="*/ 3085255 h 5723630"/>
              <a:gd name="connsiteX32" fmla="*/ 1770 w 5242528"/>
              <a:gd name="connsiteY32" fmla="*/ 57048 h 5723630"/>
              <a:gd name="connsiteX33" fmla="*/ 41792 w 5242528"/>
              <a:gd name="connsiteY33" fmla="*/ 15531 h 5723630"/>
              <a:gd name="connsiteX34" fmla="*/ 53459 w 5242528"/>
              <a:gd name="connsiteY34" fmla="*/ 15470 h 5723630"/>
              <a:gd name="connsiteX35" fmla="*/ 53474 w 5242528"/>
              <a:gd name="connsiteY35" fmla="*/ 9984 h 5723630"/>
              <a:gd name="connsiteX36" fmla="*/ 512367 w 5242528"/>
              <a:gd name="connsiteY36" fmla="*/ 9984 h 5723630"/>
              <a:gd name="connsiteX37" fmla="*/ 583500 w 5242528"/>
              <a:gd name="connsiteY37" fmla="*/ 15421 h 5723630"/>
              <a:gd name="connsiteX38" fmla="*/ 663625 w 5242528"/>
              <a:gd name="connsiteY38" fmla="*/ 11810 h 5723630"/>
              <a:gd name="connsiteX39" fmla="*/ 691647 w 5242528"/>
              <a:gd name="connsiteY39" fmla="*/ 23034 h 5723630"/>
              <a:gd name="connsiteX40" fmla="*/ 778186 w 5242528"/>
              <a:gd name="connsiteY40"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21684 w 5242528"/>
              <a:gd name="connsiteY12" fmla="*/ 5528199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4791 w 5242528"/>
              <a:gd name="connsiteY24" fmla="*/ 5574111 h 5723630"/>
              <a:gd name="connsiteX25" fmla="*/ 4749 w 5242528"/>
              <a:gd name="connsiteY25" fmla="*/ 5565117 h 5723630"/>
              <a:gd name="connsiteX26" fmla="*/ 1771 w 5242528"/>
              <a:gd name="connsiteY26" fmla="*/ 4936713 h 5723630"/>
              <a:gd name="connsiteX27" fmla="*/ 1771 w 5242528"/>
              <a:gd name="connsiteY27" fmla="*/ 4936713 h 5723630"/>
              <a:gd name="connsiteX28" fmla="*/ 1771 w 5242528"/>
              <a:gd name="connsiteY28" fmla="*/ 4549552 h 5723630"/>
              <a:gd name="connsiteX29" fmla="*/ 1407 w 5242528"/>
              <a:gd name="connsiteY29" fmla="*/ 4353163 h 5723630"/>
              <a:gd name="connsiteX30" fmla="*/ 2 w 5242528"/>
              <a:gd name="connsiteY30" fmla="*/ 3085255 h 5723630"/>
              <a:gd name="connsiteX31" fmla="*/ 1770 w 5242528"/>
              <a:gd name="connsiteY31" fmla="*/ 57048 h 5723630"/>
              <a:gd name="connsiteX32" fmla="*/ 41792 w 5242528"/>
              <a:gd name="connsiteY32" fmla="*/ 15531 h 5723630"/>
              <a:gd name="connsiteX33" fmla="*/ 53459 w 5242528"/>
              <a:gd name="connsiteY33" fmla="*/ 15470 h 5723630"/>
              <a:gd name="connsiteX34" fmla="*/ 53474 w 5242528"/>
              <a:gd name="connsiteY34" fmla="*/ 9984 h 5723630"/>
              <a:gd name="connsiteX35" fmla="*/ 512367 w 5242528"/>
              <a:gd name="connsiteY35" fmla="*/ 9984 h 5723630"/>
              <a:gd name="connsiteX36" fmla="*/ 583500 w 5242528"/>
              <a:gd name="connsiteY36" fmla="*/ 15421 h 5723630"/>
              <a:gd name="connsiteX37" fmla="*/ 663625 w 5242528"/>
              <a:gd name="connsiteY37" fmla="*/ 11810 h 5723630"/>
              <a:gd name="connsiteX38" fmla="*/ 691647 w 5242528"/>
              <a:gd name="connsiteY38" fmla="*/ 23034 h 5723630"/>
              <a:gd name="connsiteX39" fmla="*/ 778186 w 5242528"/>
              <a:gd name="connsiteY39"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21684 w 5242528"/>
              <a:gd name="connsiteY12" fmla="*/ 5528199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4791 w 5242528"/>
              <a:gd name="connsiteY24" fmla="*/ 5574111 h 5723630"/>
              <a:gd name="connsiteX25" fmla="*/ 1771 w 5242528"/>
              <a:gd name="connsiteY25" fmla="*/ 4936713 h 5723630"/>
              <a:gd name="connsiteX26" fmla="*/ 1771 w 5242528"/>
              <a:gd name="connsiteY26" fmla="*/ 4936713 h 5723630"/>
              <a:gd name="connsiteX27" fmla="*/ 1771 w 5242528"/>
              <a:gd name="connsiteY27" fmla="*/ 4549552 h 5723630"/>
              <a:gd name="connsiteX28" fmla="*/ 1407 w 5242528"/>
              <a:gd name="connsiteY28" fmla="*/ 4353163 h 5723630"/>
              <a:gd name="connsiteX29" fmla="*/ 2 w 5242528"/>
              <a:gd name="connsiteY29" fmla="*/ 3085255 h 5723630"/>
              <a:gd name="connsiteX30" fmla="*/ 1770 w 5242528"/>
              <a:gd name="connsiteY30" fmla="*/ 57048 h 5723630"/>
              <a:gd name="connsiteX31" fmla="*/ 41792 w 5242528"/>
              <a:gd name="connsiteY31" fmla="*/ 15531 h 5723630"/>
              <a:gd name="connsiteX32" fmla="*/ 53459 w 5242528"/>
              <a:gd name="connsiteY32" fmla="*/ 15470 h 5723630"/>
              <a:gd name="connsiteX33" fmla="*/ 53474 w 5242528"/>
              <a:gd name="connsiteY33" fmla="*/ 9984 h 5723630"/>
              <a:gd name="connsiteX34" fmla="*/ 512367 w 5242528"/>
              <a:gd name="connsiteY34" fmla="*/ 9984 h 5723630"/>
              <a:gd name="connsiteX35" fmla="*/ 583500 w 5242528"/>
              <a:gd name="connsiteY35" fmla="*/ 15421 h 5723630"/>
              <a:gd name="connsiteX36" fmla="*/ 663625 w 5242528"/>
              <a:gd name="connsiteY36" fmla="*/ 11810 h 5723630"/>
              <a:gd name="connsiteX37" fmla="*/ 691647 w 5242528"/>
              <a:gd name="connsiteY37" fmla="*/ 23034 h 5723630"/>
              <a:gd name="connsiteX38" fmla="*/ 778186 w 5242528"/>
              <a:gd name="connsiteY38"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21684 w 5242528"/>
              <a:gd name="connsiteY12" fmla="*/ 5528199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1771 w 5242528"/>
              <a:gd name="connsiteY24" fmla="*/ 4936713 h 5723630"/>
              <a:gd name="connsiteX25" fmla="*/ 1771 w 5242528"/>
              <a:gd name="connsiteY25" fmla="*/ 4936713 h 5723630"/>
              <a:gd name="connsiteX26" fmla="*/ 1771 w 5242528"/>
              <a:gd name="connsiteY26" fmla="*/ 4549552 h 5723630"/>
              <a:gd name="connsiteX27" fmla="*/ 1407 w 5242528"/>
              <a:gd name="connsiteY27" fmla="*/ 4353163 h 5723630"/>
              <a:gd name="connsiteX28" fmla="*/ 2 w 5242528"/>
              <a:gd name="connsiteY28" fmla="*/ 3085255 h 5723630"/>
              <a:gd name="connsiteX29" fmla="*/ 1770 w 5242528"/>
              <a:gd name="connsiteY29" fmla="*/ 57048 h 5723630"/>
              <a:gd name="connsiteX30" fmla="*/ 41792 w 5242528"/>
              <a:gd name="connsiteY30" fmla="*/ 15531 h 5723630"/>
              <a:gd name="connsiteX31" fmla="*/ 53459 w 5242528"/>
              <a:gd name="connsiteY31" fmla="*/ 15470 h 5723630"/>
              <a:gd name="connsiteX32" fmla="*/ 53474 w 5242528"/>
              <a:gd name="connsiteY32" fmla="*/ 9984 h 5723630"/>
              <a:gd name="connsiteX33" fmla="*/ 512367 w 5242528"/>
              <a:gd name="connsiteY33" fmla="*/ 9984 h 5723630"/>
              <a:gd name="connsiteX34" fmla="*/ 583500 w 5242528"/>
              <a:gd name="connsiteY34" fmla="*/ 15421 h 5723630"/>
              <a:gd name="connsiteX35" fmla="*/ 663625 w 5242528"/>
              <a:gd name="connsiteY35" fmla="*/ 11810 h 5723630"/>
              <a:gd name="connsiteX36" fmla="*/ 691647 w 5242528"/>
              <a:gd name="connsiteY36" fmla="*/ 23034 h 5723630"/>
              <a:gd name="connsiteX37" fmla="*/ 778186 w 5242528"/>
              <a:gd name="connsiteY37" fmla="*/ 0 h 5723630"/>
              <a:gd name="connsiteX0" fmla="*/ 778186 w 5242528"/>
              <a:gd name="connsiteY0" fmla="*/ 0 h 5723630"/>
              <a:gd name="connsiteX1" fmla="*/ 813569 w 5242528"/>
              <a:gd name="connsiteY1" fmla="*/ 7645 h 5723630"/>
              <a:gd name="connsiteX2" fmla="*/ 820391 w 5242528"/>
              <a:gd name="connsiteY2" fmla="*/ 19483 h 5723630"/>
              <a:gd name="connsiteX3" fmla="*/ 1253049 w 5242528"/>
              <a:gd name="connsiteY3" fmla="*/ 6959 h 5723630"/>
              <a:gd name="connsiteX4" fmla="*/ 1340240 w 5242528"/>
              <a:gd name="connsiteY4" fmla="*/ 6803 h 5723630"/>
              <a:gd name="connsiteX5" fmla="*/ 1349970 w 5242528"/>
              <a:gd name="connsiteY5" fmla="*/ 6792 h 5723630"/>
              <a:gd name="connsiteX6" fmla="*/ 1366337 w 5242528"/>
              <a:gd name="connsiteY6" fmla="*/ 0 h 5723630"/>
              <a:gd name="connsiteX7" fmla="*/ 5206895 w 5242528"/>
              <a:gd name="connsiteY7" fmla="*/ 0 h 5723630"/>
              <a:gd name="connsiteX8" fmla="*/ 5242528 w 5242528"/>
              <a:gd name="connsiteY8" fmla="*/ 35633 h 5723630"/>
              <a:gd name="connsiteX9" fmla="*/ 5242528 w 5242528"/>
              <a:gd name="connsiteY9" fmla="*/ 3025884 h 5723630"/>
              <a:gd name="connsiteX10" fmla="*/ 5242527 w 5242528"/>
              <a:gd name="connsiteY10" fmla="*/ 3025884 h 5723630"/>
              <a:gd name="connsiteX11" fmla="*/ 5242527 w 5242528"/>
              <a:gd name="connsiteY11" fmla="*/ 4482148 h 5723630"/>
              <a:gd name="connsiteX12" fmla="*/ 5221684 w 5242528"/>
              <a:gd name="connsiteY12" fmla="*/ 5528199 h 5723630"/>
              <a:gd name="connsiteX13" fmla="*/ 5240759 w 5242528"/>
              <a:gd name="connsiteY13" fmla="*/ 5654649 h 5723630"/>
              <a:gd name="connsiteX14" fmla="*/ 5197449 w 5242528"/>
              <a:gd name="connsiteY14" fmla="*/ 5696165 h 5723630"/>
              <a:gd name="connsiteX15" fmla="*/ 4919355 w 5242528"/>
              <a:gd name="connsiteY15" fmla="*/ 5701717 h 5723630"/>
              <a:gd name="connsiteX16" fmla="*/ 4791449 w 5242528"/>
              <a:gd name="connsiteY16" fmla="*/ 5706900 h 5723630"/>
              <a:gd name="connsiteX17" fmla="*/ 4604639 w 5242528"/>
              <a:gd name="connsiteY17" fmla="*/ 5720547 h 5723630"/>
              <a:gd name="connsiteX18" fmla="*/ 4514631 w 5242528"/>
              <a:gd name="connsiteY18" fmla="*/ 5723630 h 5723630"/>
              <a:gd name="connsiteX19" fmla="*/ 4478973 w 5242528"/>
              <a:gd name="connsiteY19" fmla="*/ 5715222 h 5723630"/>
              <a:gd name="connsiteX20" fmla="*/ 4362275 w 5242528"/>
              <a:gd name="connsiteY20" fmla="*/ 5704051 h 5723630"/>
              <a:gd name="connsiteX21" fmla="*/ 3792341 w 5242528"/>
              <a:gd name="connsiteY21" fmla="*/ 5704894 h 5723630"/>
              <a:gd name="connsiteX22" fmla="*/ 51091 w 5242528"/>
              <a:gd name="connsiteY22" fmla="*/ 5709535 h 5723630"/>
              <a:gd name="connsiteX23" fmla="*/ 5272 w 5242528"/>
              <a:gd name="connsiteY23" fmla="*/ 5664249 h 5723630"/>
              <a:gd name="connsiteX24" fmla="*/ 1771 w 5242528"/>
              <a:gd name="connsiteY24" fmla="*/ 4936713 h 5723630"/>
              <a:gd name="connsiteX25" fmla="*/ 1771 w 5242528"/>
              <a:gd name="connsiteY25" fmla="*/ 4549552 h 5723630"/>
              <a:gd name="connsiteX26" fmla="*/ 1407 w 5242528"/>
              <a:gd name="connsiteY26" fmla="*/ 4353163 h 5723630"/>
              <a:gd name="connsiteX27" fmla="*/ 2 w 5242528"/>
              <a:gd name="connsiteY27" fmla="*/ 3085255 h 5723630"/>
              <a:gd name="connsiteX28" fmla="*/ 1770 w 5242528"/>
              <a:gd name="connsiteY28" fmla="*/ 57048 h 5723630"/>
              <a:gd name="connsiteX29" fmla="*/ 41792 w 5242528"/>
              <a:gd name="connsiteY29" fmla="*/ 15531 h 5723630"/>
              <a:gd name="connsiteX30" fmla="*/ 53459 w 5242528"/>
              <a:gd name="connsiteY30" fmla="*/ 15470 h 5723630"/>
              <a:gd name="connsiteX31" fmla="*/ 53474 w 5242528"/>
              <a:gd name="connsiteY31" fmla="*/ 9984 h 5723630"/>
              <a:gd name="connsiteX32" fmla="*/ 512367 w 5242528"/>
              <a:gd name="connsiteY32" fmla="*/ 9984 h 5723630"/>
              <a:gd name="connsiteX33" fmla="*/ 583500 w 5242528"/>
              <a:gd name="connsiteY33" fmla="*/ 15421 h 5723630"/>
              <a:gd name="connsiteX34" fmla="*/ 663625 w 5242528"/>
              <a:gd name="connsiteY34" fmla="*/ 11810 h 5723630"/>
              <a:gd name="connsiteX35" fmla="*/ 691647 w 5242528"/>
              <a:gd name="connsiteY35" fmla="*/ 23034 h 5723630"/>
              <a:gd name="connsiteX36" fmla="*/ 778186 w 5242528"/>
              <a:gd name="connsiteY36" fmla="*/ 0 h 5723630"/>
              <a:gd name="connsiteX0" fmla="*/ 778184 w 5242526"/>
              <a:gd name="connsiteY0" fmla="*/ 0 h 5723630"/>
              <a:gd name="connsiteX1" fmla="*/ 813567 w 5242526"/>
              <a:gd name="connsiteY1" fmla="*/ 7645 h 5723630"/>
              <a:gd name="connsiteX2" fmla="*/ 820389 w 5242526"/>
              <a:gd name="connsiteY2" fmla="*/ 19483 h 5723630"/>
              <a:gd name="connsiteX3" fmla="*/ 1253047 w 5242526"/>
              <a:gd name="connsiteY3" fmla="*/ 6959 h 5723630"/>
              <a:gd name="connsiteX4" fmla="*/ 1340238 w 5242526"/>
              <a:gd name="connsiteY4" fmla="*/ 6803 h 5723630"/>
              <a:gd name="connsiteX5" fmla="*/ 1349968 w 5242526"/>
              <a:gd name="connsiteY5" fmla="*/ 6792 h 5723630"/>
              <a:gd name="connsiteX6" fmla="*/ 1366335 w 5242526"/>
              <a:gd name="connsiteY6" fmla="*/ 0 h 5723630"/>
              <a:gd name="connsiteX7" fmla="*/ 5206893 w 5242526"/>
              <a:gd name="connsiteY7" fmla="*/ 0 h 5723630"/>
              <a:gd name="connsiteX8" fmla="*/ 5242526 w 5242526"/>
              <a:gd name="connsiteY8" fmla="*/ 35633 h 5723630"/>
              <a:gd name="connsiteX9" fmla="*/ 5242526 w 5242526"/>
              <a:gd name="connsiteY9" fmla="*/ 3025884 h 5723630"/>
              <a:gd name="connsiteX10" fmla="*/ 5242525 w 5242526"/>
              <a:gd name="connsiteY10" fmla="*/ 3025884 h 5723630"/>
              <a:gd name="connsiteX11" fmla="*/ 5242525 w 5242526"/>
              <a:gd name="connsiteY11" fmla="*/ 4482148 h 5723630"/>
              <a:gd name="connsiteX12" fmla="*/ 5221682 w 5242526"/>
              <a:gd name="connsiteY12" fmla="*/ 5528199 h 5723630"/>
              <a:gd name="connsiteX13" fmla="*/ 5240757 w 5242526"/>
              <a:gd name="connsiteY13" fmla="*/ 5654649 h 5723630"/>
              <a:gd name="connsiteX14" fmla="*/ 5197447 w 5242526"/>
              <a:gd name="connsiteY14" fmla="*/ 5696165 h 5723630"/>
              <a:gd name="connsiteX15" fmla="*/ 4919353 w 5242526"/>
              <a:gd name="connsiteY15" fmla="*/ 5701717 h 5723630"/>
              <a:gd name="connsiteX16" fmla="*/ 4791447 w 5242526"/>
              <a:gd name="connsiteY16" fmla="*/ 5706900 h 5723630"/>
              <a:gd name="connsiteX17" fmla="*/ 4604637 w 5242526"/>
              <a:gd name="connsiteY17" fmla="*/ 5720547 h 5723630"/>
              <a:gd name="connsiteX18" fmla="*/ 4514629 w 5242526"/>
              <a:gd name="connsiteY18" fmla="*/ 5723630 h 5723630"/>
              <a:gd name="connsiteX19" fmla="*/ 4478971 w 5242526"/>
              <a:gd name="connsiteY19" fmla="*/ 5715222 h 5723630"/>
              <a:gd name="connsiteX20" fmla="*/ 4362273 w 5242526"/>
              <a:gd name="connsiteY20" fmla="*/ 5704051 h 5723630"/>
              <a:gd name="connsiteX21" fmla="*/ 3792339 w 5242526"/>
              <a:gd name="connsiteY21" fmla="*/ 5704894 h 5723630"/>
              <a:gd name="connsiteX22" fmla="*/ 51089 w 5242526"/>
              <a:gd name="connsiteY22" fmla="*/ 5709535 h 5723630"/>
              <a:gd name="connsiteX23" fmla="*/ 5270 w 5242526"/>
              <a:gd name="connsiteY23" fmla="*/ 5664249 h 5723630"/>
              <a:gd name="connsiteX24" fmla="*/ 1769 w 5242526"/>
              <a:gd name="connsiteY24" fmla="*/ 4936713 h 5723630"/>
              <a:gd name="connsiteX25" fmla="*/ 1769 w 5242526"/>
              <a:gd name="connsiteY25" fmla="*/ 4549552 h 5723630"/>
              <a:gd name="connsiteX26" fmla="*/ 0 w 5242526"/>
              <a:gd name="connsiteY26" fmla="*/ 3085255 h 5723630"/>
              <a:gd name="connsiteX27" fmla="*/ 1768 w 5242526"/>
              <a:gd name="connsiteY27" fmla="*/ 57048 h 5723630"/>
              <a:gd name="connsiteX28" fmla="*/ 41790 w 5242526"/>
              <a:gd name="connsiteY28" fmla="*/ 15531 h 5723630"/>
              <a:gd name="connsiteX29" fmla="*/ 53457 w 5242526"/>
              <a:gd name="connsiteY29" fmla="*/ 15470 h 5723630"/>
              <a:gd name="connsiteX30" fmla="*/ 53472 w 5242526"/>
              <a:gd name="connsiteY30" fmla="*/ 9984 h 5723630"/>
              <a:gd name="connsiteX31" fmla="*/ 512365 w 5242526"/>
              <a:gd name="connsiteY31" fmla="*/ 9984 h 5723630"/>
              <a:gd name="connsiteX32" fmla="*/ 583498 w 5242526"/>
              <a:gd name="connsiteY32" fmla="*/ 15421 h 5723630"/>
              <a:gd name="connsiteX33" fmla="*/ 663623 w 5242526"/>
              <a:gd name="connsiteY33" fmla="*/ 11810 h 5723630"/>
              <a:gd name="connsiteX34" fmla="*/ 691645 w 5242526"/>
              <a:gd name="connsiteY34" fmla="*/ 23034 h 5723630"/>
              <a:gd name="connsiteX35" fmla="*/ 778184 w 5242526"/>
              <a:gd name="connsiteY35" fmla="*/ 0 h 5723630"/>
              <a:gd name="connsiteX0" fmla="*/ 778184 w 5242526"/>
              <a:gd name="connsiteY0" fmla="*/ 0 h 5723630"/>
              <a:gd name="connsiteX1" fmla="*/ 813567 w 5242526"/>
              <a:gd name="connsiteY1" fmla="*/ 7645 h 5723630"/>
              <a:gd name="connsiteX2" fmla="*/ 820389 w 5242526"/>
              <a:gd name="connsiteY2" fmla="*/ 19483 h 5723630"/>
              <a:gd name="connsiteX3" fmla="*/ 1253047 w 5242526"/>
              <a:gd name="connsiteY3" fmla="*/ 6959 h 5723630"/>
              <a:gd name="connsiteX4" fmla="*/ 1340238 w 5242526"/>
              <a:gd name="connsiteY4" fmla="*/ 6803 h 5723630"/>
              <a:gd name="connsiteX5" fmla="*/ 1349968 w 5242526"/>
              <a:gd name="connsiteY5" fmla="*/ 6792 h 5723630"/>
              <a:gd name="connsiteX6" fmla="*/ 1366335 w 5242526"/>
              <a:gd name="connsiteY6" fmla="*/ 0 h 5723630"/>
              <a:gd name="connsiteX7" fmla="*/ 5206893 w 5242526"/>
              <a:gd name="connsiteY7" fmla="*/ 0 h 5723630"/>
              <a:gd name="connsiteX8" fmla="*/ 5242526 w 5242526"/>
              <a:gd name="connsiteY8" fmla="*/ 35633 h 5723630"/>
              <a:gd name="connsiteX9" fmla="*/ 5242526 w 5242526"/>
              <a:gd name="connsiteY9" fmla="*/ 3025884 h 5723630"/>
              <a:gd name="connsiteX10" fmla="*/ 5242525 w 5242526"/>
              <a:gd name="connsiteY10" fmla="*/ 3025884 h 5723630"/>
              <a:gd name="connsiteX11" fmla="*/ 5242525 w 5242526"/>
              <a:gd name="connsiteY11" fmla="*/ 4482148 h 5723630"/>
              <a:gd name="connsiteX12" fmla="*/ 5221682 w 5242526"/>
              <a:gd name="connsiteY12" fmla="*/ 5528199 h 5723630"/>
              <a:gd name="connsiteX13" fmla="*/ 5240757 w 5242526"/>
              <a:gd name="connsiteY13" fmla="*/ 5654649 h 5723630"/>
              <a:gd name="connsiteX14" fmla="*/ 5197447 w 5242526"/>
              <a:gd name="connsiteY14" fmla="*/ 5696165 h 5723630"/>
              <a:gd name="connsiteX15" fmla="*/ 4919353 w 5242526"/>
              <a:gd name="connsiteY15" fmla="*/ 5701717 h 5723630"/>
              <a:gd name="connsiteX16" fmla="*/ 4791447 w 5242526"/>
              <a:gd name="connsiteY16" fmla="*/ 5706900 h 5723630"/>
              <a:gd name="connsiteX17" fmla="*/ 4604637 w 5242526"/>
              <a:gd name="connsiteY17" fmla="*/ 5720547 h 5723630"/>
              <a:gd name="connsiteX18" fmla="*/ 4514629 w 5242526"/>
              <a:gd name="connsiteY18" fmla="*/ 5723630 h 5723630"/>
              <a:gd name="connsiteX19" fmla="*/ 4478971 w 5242526"/>
              <a:gd name="connsiteY19" fmla="*/ 5715222 h 5723630"/>
              <a:gd name="connsiteX20" fmla="*/ 4362273 w 5242526"/>
              <a:gd name="connsiteY20" fmla="*/ 5704051 h 5723630"/>
              <a:gd name="connsiteX21" fmla="*/ 3792339 w 5242526"/>
              <a:gd name="connsiteY21" fmla="*/ 5704894 h 5723630"/>
              <a:gd name="connsiteX22" fmla="*/ 51089 w 5242526"/>
              <a:gd name="connsiteY22" fmla="*/ 5709535 h 5723630"/>
              <a:gd name="connsiteX23" fmla="*/ 5270 w 5242526"/>
              <a:gd name="connsiteY23" fmla="*/ 5664249 h 5723630"/>
              <a:gd name="connsiteX24" fmla="*/ 1769 w 5242526"/>
              <a:gd name="connsiteY24" fmla="*/ 4936713 h 5723630"/>
              <a:gd name="connsiteX25" fmla="*/ 0 w 5242526"/>
              <a:gd name="connsiteY25" fmla="*/ 3085255 h 5723630"/>
              <a:gd name="connsiteX26" fmla="*/ 1768 w 5242526"/>
              <a:gd name="connsiteY26" fmla="*/ 57048 h 5723630"/>
              <a:gd name="connsiteX27" fmla="*/ 41790 w 5242526"/>
              <a:gd name="connsiteY27" fmla="*/ 15531 h 5723630"/>
              <a:gd name="connsiteX28" fmla="*/ 53457 w 5242526"/>
              <a:gd name="connsiteY28" fmla="*/ 15470 h 5723630"/>
              <a:gd name="connsiteX29" fmla="*/ 53472 w 5242526"/>
              <a:gd name="connsiteY29" fmla="*/ 9984 h 5723630"/>
              <a:gd name="connsiteX30" fmla="*/ 512365 w 5242526"/>
              <a:gd name="connsiteY30" fmla="*/ 9984 h 5723630"/>
              <a:gd name="connsiteX31" fmla="*/ 583498 w 5242526"/>
              <a:gd name="connsiteY31" fmla="*/ 15421 h 5723630"/>
              <a:gd name="connsiteX32" fmla="*/ 663623 w 5242526"/>
              <a:gd name="connsiteY32" fmla="*/ 11810 h 5723630"/>
              <a:gd name="connsiteX33" fmla="*/ 691645 w 5242526"/>
              <a:gd name="connsiteY33" fmla="*/ 23034 h 5723630"/>
              <a:gd name="connsiteX34" fmla="*/ 778184 w 5242526"/>
              <a:gd name="connsiteY34" fmla="*/ 0 h 5723630"/>
              <a:gd name="connsiteX0" fmla="*/ 778549 w 5242891"/>
              <a:gd name="connsiteY0" fmla="*/ 0 h 5723630"/>
              <a:gd name="connsiteX1" fmla="*/ 813932 w 5242891"/>
              <a:gd name="connsiteY1" fmla="*/ 7645 h 5723630"/>
              <a:gd name="connsiteX2" fmla="*/ 820754 w 5242891"/>
              <a:gd name="connsiteY2" fmla="*/ 19483 h 5723630"/>
              <a:gd name="connsiteX3" fmla="*/ 1253412 w 5242891"/>
              <a:gd name="connsiteY3" fmla="*/ 6959 h 5723630"/>
              <a:gd name="connsiteX4" fmla="*/ 1340603 w 5242891"/>
              <a:gd name="connsiteY4" fmla="*/ 6803 h 5723630"/>
              <a:gd name="connsiteX5" fmla="*/ 1350333 w 5242891"/>
              <a:gd name="connsiteY5" fmla="*/ 6792 h 5723630"/>
              <a:gd name="connsiteX6" fmla="*/ 1366700 w 5242891"/>
              <a:gd name="connsiteY6" fmla="*/ 0 h 5723630"/>
              <a:gd name="connsiteX7" fmla="*/ 5207258 w 5242891"/>
              <a:gd name="connsiteY7" fmla="*/ 0 h 5723630"/>
              <a:gd name="connsiteX8" fmla="*/ 5242891 w 5242891"/>
              <a:gd name="connsiteY8" fmla="*/ 35633 h 5723630"/>
              <a:gd name="connsiteX9" fmla="*/ 5242891 w 5242891"/>
              <a:gd name="connsiteY9" fmla="*/ 3025884 h 5723630"/>
              <a:gd name="connsiteX10" fmla="*/ 5242890 w 5242891"/>
              <a:gd name="connsiteY10" fmla="*/ 3025884 h 5723630"/>
              <a:gd name="connsiteX11" fmla="*/ 5242890 w 5242891"/>
              <a:gd name="connsiteY11" fmla="*/ 4482148 h 5723630"/>
              <a:gd name="connsiteX12" fmla="*/ 5222047 w 5242891"/>
              <a:gd name="connsiteY12" fmla="*/ 5528199 h 5723630"/>
              <a:gd name="connsiteX13" fmla="*/ 5241122 w 5242891"/>
              <a:gd name="connsiteY13" fmla="*/ 5654649 h 5723630"/>
              <a:gd name="connsiteX14" fmla="*/ 5197812 w 5242891"/>
              <a:gd name="connsiteY14" fmla="*/ 5696165 h 5723630"/>
              <a:gd name="connsiteX15" fmla="*/ 4919718 w 5242891"/>
              <a:gd name="connsiteY15" fmla="*/ 5701717 h 5723630"/>
              <a:gd name="connsiteX16" fmla="*/ 4791812 w 5242891"/>
              <a:gd name="connsiteY16" fmla="*/ 5706900 h 5723630"/>
              <a:gd name="connsiteX17" fmla="*/ 4605002 w 5242891"/>
              <a:gd name="connsiteY17" fmla="*/ 5720547 h 5723630"/>
              <a:gd name="connsiteX18" fmla="*/ 4514994 w 5242891"/>
              <a:gd name="connsiteY18" fmla="*/ 5723630 h 5723630"/>
              <a:gd name="connsiteX19" fmla="*/ 4479336 w 5242891"/>
              <a:gd name="connsiteY19" fmla="*/ 5715222 h 5723630"/>
              <a:gd name="connsiteX20" fmla="*/ 4362638 w 5242891"/>
              <a:gd name="connsiteY20" fmla="*/ 5704051 h 5723630"/>
              <a:gd name="connsiteX21" fmla="*/ 3792704 w 5242891"/>
              <a:gd name="connsiteY21" fmla="*/ 5704894 h 5723630"/>
              <a:gd name="connsiteX22" fmla="*/ 51454 w 5242891"/>
              <a:gd name="connsiteY22" fmla="*/ 5709535 h 5723630"/>
              <a:gd name="connsiteX23" fmla="*/ 5635 w 5242891"/>
              <a:gd name="connsiteY23" fmla="*/ 5664249 h 5723630"/>
              <a:gd name="connsiteX24" fmla="*/ 365 w 5242891"/>
              <a:gd name="connsiteY24" fmla="*/ 3085255 h 5723630"/>
              <a:gd name="connsiteX25" fmla="*/ 2133 w 5242891"/>
              <a:gd name="connsiteY25" fmla="*/ 57048 h 5723630"/>
              <a:gd name="connsiteX26" fmla="*/ 42155 w 5242891"/>
              <a:gd name="connsiteY26" fmla="*/ 15531 h 5723630"/>
              <a:gd name="connsiteX27" fmla="*/ 53822 w 5242891"/>
              <a:gd name="connsiteY27" fmla="*/ 15470 h 5723630"/>
              <a:gd name="connsiteX28" fmla="*/ 53837 w 5242891"/>
              <a:gd name="connsiteY28" fmla="*/ 9984 h 5723630"/>
              <a:gd name="connsiteX29" fmla="*/ 512730 w 5242891"/>
              <a:gd name="connsiteY29" fmla="*/ 9984 h 5723630"/>
              <a:gd name="connsiteX30" fmla="*/ 583863 w 5242891"/>
              <a:gd name="connsiteY30" fmla="*/ 15421 h 5723630"/>
              <a:gd name="connsiteX31" fmla="*/ 663988 w 5242891"/>
              <a:gd name="connsiteY31" fmla="*/ 11810 h 5723630"/>
              <a:gd name="connsiteX32" fmla="*/ 692010 w 5242891"/>
              <a:gd name="connsiteY32" fmla="*/ 23034 h 5723630"/>
              <a:gd name="connsiteX33" fmla="*/ 778549 w 5242891"/>
              <a:gd name="connsiteY33"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1351969 w 5244527"/>
              <a:gd name="connsiteY5" fmla="*/ 6792 h 5723630"/>
              <a:gd name="connsiteX6" fmla="*/ 1368336 w 5244527"/>
              <a:gd name="connsiteY6" fmla="*/ 0 h 5723630"/>
              <a:gd name="connsiteX7" fmla="*/ 5208894 w 5244527"/>
              <a:gd name="connsiteY7" fmla="*/ 0 h 5723630"/>
              <a:gd name="connsiteX8" fmla="*/ 5244527 w 5244527"/>
              <a:gd name="connsiteY8" fmla="*/ 35633 h 5723630"/>
              <a:gd name="connsiteX9" fmla="*/ 5244527 w 5244527"/>
              <a:gd name="connsiteY9" fmla="*/ 3025884 h 5723630"/>
              <a:gd name="connsiteX10" fmla="*/ 5244526 w 5244527"/>
              <a:gd name="connsiteY10" fmla="*/ 3025884 h 5723630"/>
              <a:gd name="connsiteX11" fmla="*/ 5244526 w 5244527"/>
              <a:gd name="connsiteY11" fmla="*/ 4482148 h 5723630"/>
              <a:gd name="connsiteX12" fmla="*/ 5223683 w 5244527"/>
              <a:gd name="connsiteY12" fmla="*/ 5528199 h 5723630"/>
              <a:gd name="connsiteX13" fmla="*/ 5242758 w 5244527"/>
              <a:gd name="connsiteY13" fmla="*/ 5654649 h 5723630"/>
              <a:gd name="connsiteX14" fmla="*/ 5199448 w 5244527"/>
              <a:gd name="connsiteY14" fmla="*/ 5696165 h 5723630"/>
              <a:gd name="connsiteX15" fmla="*/ 4921354 w 5244527"/>
              <a:gd name="connsiteY15" fmla="*/ 5701717 h 5723630"/>
              <a:gd name="connsiteX16" fmla="*/ 4793448 w 5244527"/>
              <a:gd name="connsiteY16" fmla="*/ 5706900 h 5723630"/>
              <a:gd name="connsiteX17" fmla="*/ 4606638 w 5244527"/>
              <a:gd name="connsiteY17" fmla="*/ 5720547 h 5723630"/>
              <a:gd name="connsiteX18" fmla="*/ 4516630 w 5244527"/>
              <a:gd name="connsiteY18" fmla="*/ 5723630 h 5723630"/>
              <a:gd name="connsiteX19" fmla="*/ 4480972 w 5244527"/>
              <a:gd name="connsiteY19" fmla="*/ 5715222 h 5723630"/>
              <a:gd name="connsiteX20" fmla="*/ 4364274 w 5244527"/>
              <a:gd name="connsiteY20" fmla="*/ 5704051 h 5723630"/>
              <a:gd name="connsiteX21" fmla="*/ 3794340 w 5244527"/>
              <a:gd name="connsiteY21" fmla="*/ 5704894 h 5723630"/>
              <a:gd name="connsiteX22" fmla="*/ 53090 w 5244527"/>
              <a:gd name="connsiteY22" fmla="*/ 5709535 h 5723630"/>
              <a:gd name="connsiteX23" fmla="*/ 7271 w 5244527"/>
              <a:gd name="connsiteY23" fmla="*/ 5664249 h 5723630"/>
              <a:gd name="connsiteX24" fmla="*/ 3769 w 5244527"/>
              <a:gd name="connsiteY24" fmla="*/ 57048 h 5723630"/>
              <a:gd name="connsiteX25" fmla="*/ 43791 w 5244527"/>
              <a:gd name="connsiteY25" fmla="*/ 15531 h 5723630"/>
              <a:gd name="connsiteX26" fmla="*/ 55458 w 5244527"/>
              <a:gd name="connsiteY26" fmla="*/ 15470 h 5723630"/>
              <a:gd name="connsiteX27" fmla="*/ 55473 w 5244527"/>
              <a:gd name="connsiteY27" fmla="*/ 9984 h 5723630"/>
              <a:gd name="connsiteX28" fmla="*/ 514366 w 5244527"/>
              <a:gd name="connsiteY28" fmla="*/ 9984 h 5723630"/>
              <a:gd name="connsiteX29" fmla="*/ 585499 w 5244527"/>
              <a:gd name="connsiteY29" fmla="*/ 15421 h 5723630"/>
              <a:gd name="connsiteX30" fmla="*/ 665624 w 5244527"/>
              <a:gd name="connsiteY30" fmla="*/ 11810 h 5723630"/>
              <a:gd name="connsiteX31" fmla="*/ 693646 w 5244527"/>
              <a:gd name="connsiteY31" fmla="*/ 23034 h 5723630"/>
              <a:gd name="connsiteX32" fmla="*/ 780185 w 5244527"/>
              <a:gd name="connsiteY32"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1351969 w 5244527"/>
              <a:gd name="connsiteY5" fmla="*/ 6792 h 5723630"/>
              <a:gd name="connsiteX6" fmla="*/ 1368336 w 5244527"/>
              <a:gd name="connsiteY6" fmla="*/ 0 h 5723630"/>
              <a:gd name="connsiteX7" fmla="*/ 5208894 w 5244527"/>
              <a:gd name="connsiteY7" fmla="*/ 0 h 5723630"/>
              <a:gd name="connsiteX8" fmla="*/ 5244527 w 5244527"/>
              <a:gd name="connsiteY8" fmla="*/ 35633 h 5723630"/>
              <a:gd name="connsiteX9" fmla="*/ 5244527 w 5244527"/>
              <a:gd name="connsiteY9" fmla="*/ 3025884 h 5723630"/>
              <a:gd name="connsiteX10" fmla="*/ 5244526 w 5244527"/>
              <a:gd name="connsiteY10" fmla="*/ 3025884 h 5723630"/>
              <a:gd name="connsiteX11" fmla="*/ 5244526 w 5244527"/>
              <a:gd name="connsiteY11" fmla="*/ 4482148 h 5723630"/>
              <a:gd name="connsiteX12" fmla="*/ 5223683 w 5244527"/>
              <a:gd name="connsiteY12" fmla="*/ 5528199 h 5723630"/>
              <a:gd name="connsiteX13" fmla="*/ 5242758 w 5244527"/>
              <a:gd name="connsiteY13" fmla="*/ 5654649 h 5723630"/>
              <a:gd name="connsiteX14" fmla="*/ 5199448 w 5244527"/>
              <a:gd name="connsiteY14" fmla="*/ 5696165 h 5723630"/>
              <a:gd name="connsiteX15" fmla="*/ 4921354 w 5244527"/>
              <a:gd name="connsiteY15" fmla="*/ 5701717 h 5723630"/>
              <a:gd name="connsiteX16" fmla="*/ 4793448 w 5244527"/>
              <a:gd name="connsiteY16" fmla="*/ 5706900 h 5723630"/>
              <a:gd name="connsiteX17" fmla="*/ 4606638 w 5244527"/>
              <a:gd name="connsiteY17" fmla="*/ 5720547 h 5723630"/>
              <a:gd name="connsiteX18" fmla="*/ 4516630 w 5244527"/>
              <a:gd name="connsiteY18" fmla="*/ 5723630 h 5723630"/>
              <a:gd name="connsiteX19" fmla="*/ 4480972 w 5244527"/>
              <a:gd name="connsiteY19" fmla="*/ 5715222 h 5723630"/>
              <a:gd name="connsiteX20" fmla="*/ 4364274 w 5244527"/>
              <a:gd name="connsiteY20" fmla="*/ 5704051 h 5723630"/>
              <a:gd name="connsiteX21" fmla="*/ 3794340 w 5244527"/>
              <a:gd name="connsiteY21" fmla="*/ 5704894 h 5723630"/>
              <a:gd name="connsiteX22" fmla="*/ 53090 w 5244527"/>
              <a:gd name="connsiteY22" fmla="*/ 5709535 h 5723630"/>
              <a:gd name="connsiteX23" fmla="*/ 7271 w 5244527"/>
              <a:gd name="connsiteY23" fmla="*/ 5664249 h 5723630"/>
              <a:gd name="connsiteX24" fmla="*/ 3769 w 5244527"/>
              <a:gd name="connsiteY24" fmla="*/ 57048 h 5723630"/>
              <a:gd name="connsiteX25" fmla="*/ 43791 w 5244527"/>
              <a:gd name="connsiteY25" fmla="*/ 15531 h 5723630"/>
              <a:gd name="connsiteX26" fmla="*/ 55458 w 5244527"/>
              <a:gd name="connsiteY26" fmla="*/ 15470 h 5723630"/>
              <a:gd name="connsiteX27" fmla="*/ 55473 w 5244527"/>
              <a:gd name="connsiteY27" fmla="*/ 9984 h 5723630"/>
              <a:gd name="connsiteX28" fmla="*/ 514366 w 5244527"/>
              <a:gd name="connsiteY28" fmla="*/ 9984 h 5723630"/>
              <a:gd name="connsiteX29" fmla="*/ 665624 w 5244527"/>
              <a:gd name="connsiteY29" fmla="*/ 11810 h 5723630"/>
              <a:gd name="connsiteX30" fmla="*/ 693646 w 5244527"/>
              <a:gd name="connsiteY30" fmla="*/ 23034 h 5723630"/>
              <a:gd name="connsiteX31" fmla="*/ 780185 w 5244527"/>
              <a:gd name="connsiteY31"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1351969 w 5244527"/>
              <a:gd name="connsiteY5" fmla="*/ 6792 h 5723630"/>
              <a:gd name="connsiteX6" fmla="*/ 1368336 w 5244527"/>
              <a:gd name="connsiteY6" fmla="*/ 0 h 5723630"/>
              <a:gd name="connsiteX7" fmla="*/ 5208894 w 5244527"/>
              <a:gd name="connsiteY7" fmla="*/ 0 h 5723630"/>
              <a:gd name="connsiteX8" fmla="*/ 5244527 w 5244527"/>
              <a:gd name="connsiteY8" fmla="*/ 35633 h 5723630"/>
              <a:gd name="connsiteX9" fmla="*/ 5244527 w 5244527"/>
              <a:gd name="connsiteY9" fmla="*/ 3025884 h 5723630"/>
              <a:gd name="connsiteX10" fmla="*/ 5244526 w 5244527"/>
              <a:gd name="connsiteY10" fmla="*/ 3025884 h 5723630"/>
              <a:gd name="connsiteX11" fmla="*/ 5244526 w 5244527"/>
              <a:gd name="connsiteY11" fmla="*/ 4482148 h 5723630"/>
              <a:gd name="connsiteX12" fmla="*/ 5223683 w 5244527"/>
              <a:gd name="connsiteY12" fmla="*/ 5528199 h 5723630"/>
              <a:gd name="connsiteX13" fmla="*/ 5242758 w 5244527"/>
              <a:gd name="connsiteY13" fmla="*/ 5654649 h 5723630"/>
              <a:gd name="connsiteX14" fmla="*/ 5199448 w 5244527"/>
              <a:gd name="connsiteY14" fmla="*/ 5696165 h 5723630"/>
              <a:gd name="connsiteX15" fmla="*/ 4921354 w 5244527"/>
              <a:gd name="connsiteY15" fmla="*/ 5701717 h 5723630"/>
              <a:gd name="connsiteX16" fmla="*/ 4793448 w 5244527"/>
              <a:gd name="connsiteY16" fmla="*/ 5706900 h 5723630"/>
              <a:gd name="connsiteX17" fmla="*/ 4606638 w 5244527"/>
              <a:gd name="connsiteY17" fmla="*/ 5720547 h 5723630"/>
              <a:gd name="connsiteX18" fmla="*/ 4516630 w 5244527"/>
              <a:gd name="connsiteY18" fmla="*/ 5723630 h 5723630"/>
              <a:gd name="connsiteX19" fmla="*/ 4480972 w 5244527"/>
              <a:gd name="connsiteY19" fmla="*/ 5715222 h 5723630"/>
              <a:gd name="connsiteX20" fmla="*/ 4364274 w 5244527"/>
              <a:gd name="connsiteY20" fmla="*/ 5704051 h 5723630"/>
              <a:gd name="connsiteX21" fmla="*/ 3794340 w 5244527"/>
              <a:gd name="connsiteY21" fmla="*/ 5704894 h 5723630"/>
              <a:gd name="connsiteX22" fmla="*/ 53090 w 5244527"/>
              <a:gd name="connsiteY22" fmla="*/ 5709535 h 5723630"/>
              <a:gd name="connsiteX23" fmla="*/ 7271 w 5244527"/>
              <a:gd name="connsiteY23" fmla="*/ 5664249 h 5723630"/>
              <a:gd name="connsiteX24" fmla="*/ 3769 w 5244527"/>
              <a:gd name="connsiteY24" fmla="*/ 57048 h 5723630"/>
              <a:gd name="connsiteX25" fmla="*/ 43791 w 5244527"/>
              <a:gd name="connsiteY25" fmla="*/ 15531 h 5723630"/>
              <a:gd name="connsiteX26" fmla="*/ 55458 w 5244527"/>
              <a:gd name="connsiteY26" fmla="*/ 15470 h 5723630"/>
              <a:gd name="connsiteX27" fmla="*/ 514366 w 5244527"/>
              <a:gd name="connsiteY27" fmla="*/ 9984 h 5723630"/>
              <a:gd name="connsiteX28" fmla="*/ 665624 w 5244527"/>
              <a:gd name="connsiteY28" fmla="*/ 11810 h 5723630"/>
              <a:gd name="connsiteX29" fmla="*/ 693646 w 5244527"/>
              <a:gd name="connsiteY29" fmla="*/ 23034 h 5723630"/>
              <a:gd name="connsiteX30" fmla="*/ 780185 w 5244527"/>
              <a:gd name="connsiteY30"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1351969 w 5244527"/>
              <a:gd name="connsiteY5" fmla="*/ 6792 h 5723630"/>
              <a:gd name="connsiteX6" fmla="*/ 1368336 w 5244527"/>
              <a:gd name="connsiteY6" fmla="*/ 0 h 5723630"/>
              <a:gd name="connsiteX7" fmla="*/ 5208894 w 5244527"/>
              <a:gd name="connsiteY7" fmla="*/ 0 h 5723630"/>
              <a:gd name="connsiteX8" fmla="*/ 5244527 w 5244527"/>
              <a:gd name="connsiteY8" fmla="*/ 35633 h 5723630"/>
              <a:gd name="connsiteX9" fmla="*/ 5244527 w 5244527"/>
              <a:gd name="connsiteY9" fmla="*/ 3025884 h 5723630"/>
              <a:gd name="connsiteX10" fmla="*/ 5244526 w 5244527"/>
              <a:gd name="connsiteY10" fmla="*/ 3025884 h 5723630"/>
              <a:gd name="connsiteX11" fmla="*/ 5244526 w 5244527"/>
              <a:gd name="connsiteY11" fmla="*/ 4482148 h 5723630"/>
              <a:gd name="connsiteX12" fmla="*/ 5223683 w 5244527"/>
              <a:gd name="connsiteY12" fmla="*/ 5528199 h 5723630"/>
              <a:gd name="connsiteX13" fmla="*/ 5242758 w 5244527"/>
              <a:gd name="connsiteY13" fmla="*/ 5654649 h 5723630"/>
              <a:gd name="connsiteX14" fmla="*/ 5199448 w 5244527"/>
              <a:gd name="connsiteY14" fmla="*/ 5696165 h 5723630"/>
              <a:gd name="connsiteX15" fmla="*/ 4921354 w 5244527"/>
              <a:gd name="connsiteY15" fmla="*/ 5701717 h 5723630"/>
              <a:gd name="connsiteX16" fmla="*/ 4793448 w 5244527"/>
              <a:gd name="connsiteY16" fmla="*/ 5706900 h 5723630"/>
              <a:gd name="connsiteX17" fmla="*/ 4606638 w 5244527"/>
              <a:gd name="connsiteY17" fmla="*/ 5720547 h 5723630"/>
              <a:gd name="connsiteX18" fmla="*/ 4516630 w 5244527"/>
              <a:gd name="connsiteY18" fmla="*/ 5723630 h 5723630"/>
              <a:gd name="connsiteX19" fmla="*/ 4480972 w 5244527"/>
              <a:gd name="connsiteY19" fmla="*/ 5715222 h 5723630"/>
              <a:gd name="connsiteX20" fmla="*/ 4364274 w 5244527"/>
              <a:gd name="connsiteY20" fmla="*/ 5704051 h 5723630"/>
              <a:gd name="connsiteX21" fmla="*/ 3794340 w 5244527"/>
              <a:gd name="connsiteY21" fmla="*/ 5704894 h 5723630"/>
              <a:gd name="connsiteX22" fmla="*/ 53090 w 5244527"/>
              <a:gd name="connsiteY22" fmla="*/ 5709535 h 5723630"/>
              <a:gd name="connsiteX23" fmla="*/ 7271 w 5244527"/>
              <a:gd name="connsiteY23" fmla="*/ 5664249 h 5723630"/>
              <a:gd name="connsiteX24" fmla="*/ 3769 w 5244527"/>
              <a:gd name="connsiteY24" fmla="*/ 57048 h 5723630"/>
              <a:gd name="connsiteX25" fmla="*/ 43791 w 5244527"/>
              <a:gd name="connsiteY25" fmla="*/ 15531 h 5723630"/>
              <a:gd name="connsiteX26" fmla="*/ 514366 w 5244527"/>
              <a:gd name="connsiteY26" fmla="*/ 9984 h 5723630"/>
              <a:gd name="connsiteX27" fmla="*/ 665624 w 5244527"/>
              <a:gd name="connsiteY27" fmla="*/ 11810 h 5723630"/>
              <a:gd name="connsiteX28" fmla="*/ 693646 w 5244527"/>
              <a:gd name="connsiteY28" fmla="*/ 23034 h 5723630"/>
              <a:gd name="connsiteX29" fmla="*/ 780185 w 5244527"/>
              <a:gd name="connsiteY29"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1351969 w 5244527"/>
              <a:gd name="connsiteY5" fmla="*/ 6792 h 5723630"/>
              <a:gd name="connsiteX6" fmla="*/ 5208894 w 5244527"/>
              <a:gd name="connsiteY6" fmla="*/ 0 h 5723630"/>
              <a:gd name="connsiteX7" fmla="*/ 5244527 w 5244527"/>
              <a:gd name="connsiteY7" fmla="*/ 35633 h 5723630"/>
              <a:gd name="connsiteX8" fmla="*/ 5244527 w 5244527"/>
              <a:gd name="connsiteY8" fmla="*/ 3025884 h 5723630"/>
              <a:gd name="connsiteX9" fmla="*/ 5244526 w 5244527"/>
              <a:gd name="connsiteY9" fmla="*/ 3025884 h 5723630"/>
              <a:gd name="connsiteX10" fmla="*/ 5244526 w 5244527"/>
              <a:gd name="connsiteY10" fmla="*/ 4482148 h 5723630"/>
              <a:gd name="connsiteX11" fmla="*/ 5223683 w 5244527"/>
              <a:gd name="connsiteY11" fmla="*/ 5528199 h 5723630"/>
              <a:gd name="connsiteX12" fmla="*/ 5242758 w 5244527"/>
              <a:gd name="connsiteY12" fmla="*/ 5654649 h 5723630"/>
              <a:gd name="connsiteX13" fmla="*/ 5199448 w 5244527"/>
              <a:gd name="connsiteY13" fmla="*/ 5696165 h 5723630"/>
              <a:gd name="connsiteX14" fmla="*/ 4921354 w 5244527"/>
              <a:gd name="connsiteY14" fmla="*/ 5701717 h 5723630"/>
              <a:gd name="connsiteX15" fmla="*/ 4793448 w 5244527"/>
              <a:gd name="connsiteY15" fmla="*/ 5706900 h 5723630"/>
              <a:gd name="connsiteX16" fmla="*/ 4606638 w 5244527"/>
              <a:gd name="connsiteY16" fmla="*/ 5720547 h 5723630"/>
              <a:gd name="connsiteX17" fmla="*/ 4516630 w 5244527"/>
              <a:gd name="connsiteY17" fmla="*/ 5723630 h 5723630"/>
              <a:gd name="connsiteX18" fmla="*/ 4480972 w 5244527"/>
              <a:gd name="connsiteY18" fmla="*/ 5715222 h 5723630"/>
              <a:gd name="connsiteX19" fmla="*/ 4364274 w 5244527"/>
              <a:gd name="connsiteY19" fmla="*/ 5704051 h 5723630"/>
              <a:gd name="connsiteX20" fmla="*/ 3794340 w 5244527"/>
              <a:gd name="connsiteY20" fmla="*/ 5704894 h 5723630"/>
              <a:gd name="connsiteX21" fmla="*/ 53090 w 5244527"/>
              <a:gd name="connsiteY21" fmla="*/ 5709535 h 5723630"/>
              <a:gd name="connsiteX22" fmla="*/ 7271 w 5244527"/>
              <a:gd name="connsiteY22" fmla="*/ 5664249 h 5723630"/>
              <a:gd name="connsiteX23" fmla="*/ 3769 w 5244527"/>
              <a:gd name="connsiteY23" fmla="*/ 57048 h 5723630"/>
              <a:gd name="connsiteX24" fmla="*/ 43791 w 5244527"/>
              <a:gd name="connsiteY24" fmla="*/ 15531 h 5723630"/>
              <a:gd name="connsiteX25" fmla="*/ 514366 w 5244527"/>
              <a:gd name="connsiteY25" fmla="*/ 9984 h 5723630"/>
              <a:gd name="connsiteX26" fmla="*/ 665624 w 5244527"/>
              <a:gd name="connsiteY26" fmla="*/ 11810 h 5723630"/>
              <a:gd name="connsiteX27" fmla="*/ 693646 w 5244527"/>
              <a:gd name="connsiteY27" fmla="*/ 23034 h 5723630"/>
              <a:gd name="connsiteX28" fmla="*/ 780185 w 5244527"/>
              <a:gd name="connsiteY28"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1342239 w 5244527"/>
              <a:gd name="connsiteY4" fmla="*/ 6803 h 5723630"/>
              <a:gd name="connsiteX5" fmla="*/ 5208894 w 5244527"/>
              <a:gd name="connsiteY5" fmla="*/ 0 h 5723630"/>
              <a:gd name="connsiteX6" fmla="*/ 5244527 w 5244527"/>
              <a:gd name="connsiteY6" fmla="*/ 35633 h 5723630"/>
              <a:gd name="connsiteX7" fmla="*/ 5244527 w 5244527"/>
              <a:gd name="connsiteY7" fmla="*/ 3025884 h 5723630"/>
              <a:gd name="connsiteX8" fmla="*/ 5244526 w 5244527"/>
              <a:gd name="connsiteY8" fmla="*/ 3025884 h 5723630"/>
              <a:gd name="connsiteX9" fmla="*/ 5244526 w 5244527"/>
              <a:gd name="connsiteY9" fmla="*/ 4482148 h 5723630"/>
              <a:gd name="connsiteX10" fmla="*/ 5223683 w 5244527"/>
              <a:gd name="connsiteY10" fmla="*/ 5528199 h 5723630"/>
              <a:gd name="connsiteX11" fmla="*/ 5242758 w 5244527"/>
              <a:gd name="connsiteY11" fmla="*/ 5654649 h 5723630"/>
              <a:gd name="connsiteX12" fmla="*/ 5199448 w 5244527"/>
              <a:gd name="connsiteY12" fmla="*/ 5696165 h 5723630"/>
              <a:gd name="connsiteX13" fmla="*/ 4921354 w 5244527"/>
              <a:gd name="connsiteY13" fmla="*/ 5701717 h 5723630"/>
              <a:gd name="connsiteX14" fmla="*/ 4793448 w 5244527"/>
              <a:gd name="connsiteY14" fmla="*/ 5706900 h 5723630"/>
              <a:gd name="connsiteX15" fmla="*/ 4606638 w 5244527"/>
              <a:gd name="connsiteY15" fmla="*/ 5720547 h 5723630"/>
              <a:gd name="connsiteX16" fmla="*/ 4516630 w 5244527"/>
              <a:gd name="connsiteY16" fmla="*/ 5723630 h 5723630"/>
              <a:gd name="connsiteX17" fmla="*/ 4480972 w 5244527"/>
              <a:gd name="connsiteY17" fmla="*/ 5715222 h 5723630"/>
              <a:gd name="connsiteX18" fmla="*/ 4364274 w 5244527"/>
              <a:gd name="connsiteY18" fmla="*/ 5704051 h 5723630"/>
              <a:gd name="connsiteX19" fmla="*/ 3794340 w 5244527"/>
              <a:gd name="connsiteY19" fmla="*/ 5704894 h 5723630"/>
              <a:gd name="connsiteX20" fmla="*/ 53090 w 5244527"/>
              <a:gd name="connsiteY20" fmla="*/ 5709535 h 5723630"/>
              <a:gd name="connsiteX21" fmla="*/ 7271 w 5244527"/>
              <a:gd name="connsiteY21" fmla="*/ 5664249 h 5723630"/>
              <a:gd name="connsiteX22" fmla="*/ 3769 w 5244527"/>
              <a:gd name="connsiteY22" fmla="*/ 57048 h 5723630"/>
              <a:gd name="connsiteX23" fmla="*/ 43791 w 5244527"/>
              <a:gd name="connsiteY23" fmla="*/ 15531 h 5723630"/>
              <a:gd name="connsiteX24" fmla="*/ 514366 w 5244527"/>
              <a:gd name="connsiteY24" fmla="*/ 9984 h 5723630"/>
              <a:gd name="connsiteX25" fmla="*/ 665624 w 5244527"/>
              <a:gd name="connsiteY25" fmla="*/ 11810 h 5723630"/>
              <a:gd name="connsiteX26" fmla="*/ 693646 w 5244527"/>
              <a:gd name="connsiteY26" fmla="*/ 23034 h 5723630"/>
              <a:gd name="connsiteX27" fmla="*/ 780185 w 5244527"/>
              <a:gd name="connsiteY27"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1255048 w 5244527"/>
              <a:gd name="connsiteY3" fmla="*/ 6959 h 5723630"/>
              <a:gd name="connsiteX4" fmla="*/ 5208894 w 5244527"/>
              <a:gd name="connsiteY4" fmla="*/ 0 h 5723630"/>
              <a:gd name="connsiteX5" fmla="*/ 5244527 w 5244527"/>
              <a:gd name="connsiteY5" fmla="*/ 35633 h 5723630"/>
              <a:gd name="connsiteX6" fmla="*/ 5244527 w 5244527"/>
              <a:gd name="connsiteY6" fmla="*/ 3025884 h 5723630"/>
              <a:gd name="connsiteX7" fmla="*/ 5244526 w 5244527"/>
              <a:gd name="connsiteY7" fmla="*/ 3025884 h 5723630"/>
              <a:gd name="connsiteX8" fmla="*/ 5244526 w 5244527"/>
              <a:gd name="connsiteY8" fmla="*/ 4482148 h 5723630"/>
              <a:gd name="connsiteX9" fmla="*/ 5223683 w 5244527"/>
              <a:gd name="connsiteY9" fmla="*/ 5528199 h 5723630"/>
              <a:gd name="connsiteX10" fmla="*/ 5242758 w 5244527"/>
              <a:gd name="connsiteY10" fmla="*/ 5654649 h 5723630"/>
              <a:gd name="connsiteX11" fmla="*/ 5199448 w 5244527"/>
              <a:gd name="connsiteY11" fmla="*/ 5696165 h 5723630"/>
              <a:gd name="connsiteX12" fmla="*/ 4921354 w 5244527"/>
              <a:gd name="connsiteY12" fmla="*/ 5701717 h 5723630"/>
              <a:gd name="connsiteX13" fmla="*/ 4793448 w 5244527"/>
              <a:gd name="connsiteY13" fmla="*/ 5706900 h 5723630"/>
              <a:gd name="connsiteX14" fmla="*/ 4606638 w 5244527"/>
              <a:gd name="connsiteY14" fmla="*/ 5720547 h 5723630"/>
              <a:gd name="connsiteX15" fmla="*/ 4516630 w 5244527"/>
              <a:gd name="connsiteY15" fmla="*/ 5723630 h 5723630"/>
              <a:gd name="connsiteX16" fmla="*/ 4480972 w 5244527"/>
              <a:gd name="connsiteY16" fmla="*/ 5715222 h 5723630"/>
              <a:gd name="connsiteX17" fmla="*/ 4364274 w 5244527"/>
              <a:gd name="connsiteY17" fmla="*/ 5704051 h 5723630"/>
              <a:gd name="connsiteX18" fmla="*/ 3794340 w 5244527"/>
              <a:gd name="connsiteY18" fmla="*/ 5704894 h 5723630"/>
              <a:gd name="connsiteX19" fmla="*/ 53090 w 5244527"/>
              <a:gd name="connsiteY19" fmla="*/ 5709535 h 5723630"/>
              <a:gd name="connsiteX20" fmla="*/ 7271 w 5244527"/>
              <a:gd name="connsiteY20" fmla="*/ 5664249 h 5723630"/>
              <a:gd name="connsiteX21" fmla="*/ 3769 w 5244527"/>
              <a:gd name="connsiteY21" fmla="*/ 57048 h 5723630"/>
              <a:gd name="connsiteX22" fmla="*/ 43791 w 5244527"/>
              <a:gd name="connsiteY22" fmla="*/ 15531 h 5723630"/>
              <a:gd name="connsiteX23" fmla="*/ 514366 w 5244527"/>
              <a:gd name="connsiteY23" fmla="*/ 9984 h 5723630"/>
              <a:gd name="connsiteX24" fmla="*/ 665624 w 5244527"/>
              <a:gd name="connsiteY24" fmla="*/ 11810 h 5723630"/>
              <a:gd name="connsiteX25" fmla="*/ 693646 w 5244527"/>
              <a:gd name="connsiteY25" fmla="*/ 23034 h 5723630"/>
              <a:gd name="connsiteX26" fmla="*/ 780185 w 5244527"/>
              <a:gd name="connsiteY26" fmla="*/ 0 h 5723630"/>
              <a:gd name="connsiteX0" fmla="*/ 780185 w 5244527"/>
              <a:gd name="connsiteY0" fmla="*/ 0 h 5723630"/>
              <a:gd name="connsiteX1" fmla="*/ 815568 w 5244527"/>
              <a:gd name="connsiteY1" fmla="*/ 7645 h 5723630"/>
              <a:gd name="connsiteX2" fmla="*/ 822390 w 5244527"/>
              <a:gd name="connsiteY2" fmla="*/ 19483 h 5723630"/>
              <a:gd name="connsiteX3" fmla="*/ 5208894 w 5244527"/>
              <a:gd name="connsiteY3" fmla="*/ 0 h 5723630"/>
              <a:gd name="connsiteX4" fmla="*/ 5244527 w 5244527"/>
              <a:gd name="connsiteY4" fmla="*/ 35633 h 5723630"/>
              <a:gd name="connsiteX5" fmla="*/ 5244527 w 5244527"/>
              <a:gd name="connsiteY5" fmla="*/ 3025884 h 5723630"/>
              <a:gd name="connsiteX6" fmla="*/ 5244526 w 5244527"/>
              <a:gd name="connsiteY6" fmla="*/ 3025884 h 5723630"/>
              <a:gd name="connsiteX7" fmla="*/ 5244526 w 5244527"/>
              <a:gd name="connsiteY7" fmla="*/ 4482148 h 5723630"/>
              <a:gd name="connsiteX8" fmla="*/ 5223683 w 5244527"/>
              <a:gd name="connsiteY8" fmla="*/ 5528199 h 5723630"/>
              <a:gd name="connsiteX9" fmla="*/ 5242758 w 5244527"/>
              <a:gd name="connsiteY9" fmla="*/ 5654649 h 5723630"/>
              <a:gd name="connsiteX10" fmla="*/ 5199448 w 5244527"/>
              <a:gd name="connsiteY10" fmla="*/ 5696165 h 5723630"/>
              <a:gd name="connsiteX11" fmla="*/ 4921354 w 5244527"/>
              <a:gd name="connsiteY11" fmla="*/ 5701717 h 5723630"/>
              <a:gd name="connsiteX12" fmla="*/ 4793448 w 5244527"/>
              <a:gd name="connsiteY12" fmla="*/ 5706900 h 5723630"/>
              <a:gd name="connsiteX13" fmla="*/ 4606638 w 5244527"/>
              <a:gd name="connsiteY13" fmla="*/ 5720547 h 5723630"/>
              <a:gd name="connsiteX14" fmla="*/ 4516630 w 5244527"/>
              <a:gd name="connsiteY14" fmla="*/ 5723630 h 5723630"/>
              <a:gd name="connsiteX15" fmla="*/ 4480972 w 5244527"/>
              <a:gd name="connsiteY15" fmla="*/ 5715222 h 5723630"/>
              <a:gd name="connsiteX16" fmla="*/ 4364274 w 5244527"/>
              <a:gd name="connsiteY16" fmla="*/ 5704051 h 5723630"/>
              <a:gd name="connsiteX17" fmla="*/ 3794340 w 5244527"/>
              <a:gd name="connsiteY17" fmla="*/ 5704894 h 5723630"/>
              <a:gd name="connsiteX18" fmla="*/ 53090 w 5244527"/>
              <a:gd name="connsiteY18" fmla="*/ 5709535 h 5723630"/>
              <a:gd name="connsiteX19" fmla="*/ 7271 w 5244527"/>
              <a:gd name="connsiteY19" fmla="*/ 5664249 h 5723630"/>
              <a:gd name="connsiteX20" fmla="*/ 3769 w 5244527"/>
              <a:gd name="connsiteY20" fmla="*/ 57048 h 5723630"/>
              <a:gd name="connsiteX21" fmla="*/ 43791 w 5244527"/>
              <a:gd name="connsiteY21" fmla="*/ 15531 h 5723630"/>
              <a:gd name="connsiteX22" fmla="*/ 514366 w 5244527"/>
              <a:gd name="connsiteY22" fmla="*/ 9984 h 5723630"/>
              <a:gd name="connsiteX23" fmla="*/ 665624 w 5244527"/>
              <a:gd name="connsiteY23" fmla="*/ 11810 h 5723630"/>
              <a:gd name="connsiteX24" fmla="*/ 693646 w 5244527"/>
              <a:gd name="connsiteY24" fmla="*/ 23034 h 5723630"/>
              <a:gd name="connsiteX25" fmla="*/ 780185 w 5244527"/>
              <a:gd name="connsiteY25" fmla="*/ 0 h 5723630"/>
              <a:gd name="connsiteX0" fmla="*/ 780185 w 5244527"/>
              <a:gd name="connsiteY0" fmla="*/ 0 h 5723630"/>
              <a:gd name="connsiteX1" fmla="*/ 815568 w 5244527"/>
              <a:gd name="connsiteY1" fmla="*/ 7645 h 5723630"/>
              <a:gd name="connsiteX2" fmla="*/ 892884 w 5244527"/>
              <a:gd name="connsiteY2" fmla="*/ 14429 h 5723630"/>
              <a:gd name="connsiteX3" fmla="*/ 5208894 w 5244527"/>
              <a:gd name="connsiteY3" fmla="*/ 0 h 5723630"/>
              <a:gd name="connsiteX4" fmla="*/ 5244527 w 5244527"/>
              <a:gd name="connsiteY4" fmla="*/ 35633 h 5723630"/>
              <a:gd name="connsiteX5" fmla="*/ 5244527 w 5244527"/>
              <a:gd name="connsiteY5" fmla="*/ 3025884 h 5723630"/>
              <a:gd name="connsiteX6" fmla="*/ 5244526 w 5244527"/>
              <a:gd name="connsiteY6" fmla="*/ 3025884 h 5723630"/>
              <a:gd name="connsiteX7" fmla="*/ 5244526 w 5244527"/>
              <a:gd name="connsiteY7" fmla="*/ 4482148 h 5723630"/>
              <a:gd name="connsiteX8" fmla="*/ 5223683 w 5244527"/>
              <a:gd name="connsiteY8" fmla="*/ 5528199 h 5723630"/>
              <a:gd name="connsiteX9" fmla="*/ 5242758 w 5244527"/>
              <a:gd name="connsiteY9" fmla="*/ 5654649 h 5723630"/>
              <a:gd name="connsiteX10" fmla="*/ 5199448 w 5244527"/>
              <a:gd name="connsiteY10" fmla="*/ 5696165 h 5723630"/>
              <a:gd name="connsiteX11" fmla="*/ 4921354 w 5244527"/>
              <a:gd name="connsiteY11" fmla="*/ 5701717 h 5723630"/>
              <a:gd name="connsiteX12" fmla="*/ 4793448 w 5244527"/>
              <a:gd name="connsiteY12" fmla="*/ 5706900 h 5723630"/>
              <a:gd name="connsiteX13" fmla="*/ 4606638 w 5244527"/>
              <a:gd name="connsiteY13" fmla="*/ 5720547 h 5723630"/>
              <a:gd name="connsiteX14" fmla="*/ 4516630 w 5244527"/>
              <a:gd name="connsiteY14" fmla="*/ 5723630 h 5723630"/>
              <a:gd name="connsiteX15" fmla="*/ 4480972 w 5244527"/>
              <a:gd name="connsiteY15" fmla="*/ 5715222 h 5723630"/>
              <a:gd name="connsiteX16" fmla="*/ 4364274 w 5244527"/>
              <a:gd name="connsiteY16" fmla="*/ 5704051 h 5723630"/>
              <a:gd name="connsiteX17" fmla="*/ 3794340 w 5244527"/>
              <a:gd name="connsiteY17" fmla="*/ 5704894 h 5723630"/>
              <a:gd name="connsiteX18" fmla="*/ 53090 w 5244527"/>
              <a:gd name="connsiteY18" fmla="*/ 5709535 h 5723630"/>
              <a:gd name="connsiteX19" fmla="*/ 7271 w 5244527"/>
              <a:gd name="connsiteY19" fmla="*/ 5664249 h 5723630"/>
              <a:gd name="connsiteX20" fmla="*/ 3769 w 5244527"/>
              <a:gd name="connsiteY20" fmla="*/ 57048 h 5723630"/>
              <a:gd name="connsiteX21" fmla="*/ 43791 w 5244527"/>
              <a:gd name="connsiteY21" fmla="*/ 15531 h 5723630"/>
              <a:gd name="connsiteX22" fmla="*/ 514366 w 5244527"/>
              <a:gd name="connsiteY22" fmla="*/ 9984 h 5723630"/>
              <a:gd name="connsiteX23" fmla="*/ 665624 w 5244527"/>
              <a:gd name="connsiteY23" fmla="*/ 11810 h 5723630"/>
              <a:gd name="connsiteX24" fmla="*/ 693646 w 5244527"/>
              <a:gd name="connsiteY24" fmla="*/ 23034 h 5723630"/>
              <a:gd name="connsiteX25" fmla="*/ 780185 w 5244527"/>
              <a:gd name="connsiteY25" fmla="*/ 0 h 5723630"/>
              <a:gd name="connsiteX0" fmla="*/ 780185 w 5244527"/>
              <a:gd name="connsiteY0" fmla="*/ 0 h 5723630"/>
              <a:gd name="connsiteX1" fmla="*/ 815568 w 5244527"/>
              <a:gd name="connsiteY1" fmla="*/ 7645 h 5723630"/>
              <a:gd name="connsiteX2" fmla="*/ 892884 w 5244527"/>
              <a:gd name="connsiteY2" fmla="*/ 14429 h 5723630"/>
              <a:gd name="connsiteX3" fmla="*/ 5215571 w 5244527"/>
              <a:gd name="connsiteY3" fmla="*/ 13820 h 5723630"/>
              <a:gd name="connsiteX4" fmla="*/ 5244527 w 5244527"/>
              <a:gd name="connsiteY4" fmla="*/ 35633 h 5723630"/>
              <a:gd name="connsiteX5" fmla="*/ 5244527 w 5244527"/>
              <a:gd name="connsiteY5" fmla="*/ 3025884 h 5723630"/>
              <a:gd name="connsiteX6" fmla="*/ 5244526 w 5244527"/>
              <a:gd name="connsiteY6" fmla="*/ 3025884 h 5723630"/>
              <a:gd name="connsiteX7" fmla="*/ 5244526 w 5244527"/>
              <a:gd name="connsiteY7" fmla="*/ 4482148 h 5723630"/>
              <a:gd name="connsiteX8" fmla="*/ 5223683 w 5244527"/>
              <a:gd name="connsiteY8" fmla="*/ 5528199 h 5723630"/>
              <a:gd name="connsiteX9" fmla="*/ 5242758 w 5244527"/>
              <a:gd name="connsiteY9" fmla="*/ 5654649 h 5723630"/>
              <a:gd name="connsiteX10" fmla="*/ 5199448 w 5244527"/>
              <a:gd name="connsiteY10" fmla="*/ 5696165 h 5723630"/>
              <a:gd name="connsiteX11" fmla="*/ 4921354 w 5244527"/>
              <a:gd name="connsiteY11" fmla="*/ 5701717 h 5723630"/>
              <a:gd name="connsiteX12" fmla="*/ 4793448 w 5244527"/>
              <a:gd name="connsiteY12" fmla="*/ 5706900 h 5723630"/>
              <a:gd name="connsiteX13" fmla="*/ 4606638 w 5244527"/>
              <a:gd name="connsiteY13" fmla="*/ 5720547 h 5723630"/>
              <a:gd name="connsiteX14" fmla="*/ 4516630 w 5244527"/>
              <a:gd name="connsiteY14" fmla="*/ 5723630 h 5723630"/>
              <a:gd name="connsiteX15" fmla="*/ 4480972 w 5244527"/>
              <a:gd name="connsiteY15" fmla="*/ 5715222 h 5723630"/>
              <a:gd name="connsiteX16" fmla="*/ 4364274 w 5244527"/>
              <a:gd name="connsiteY16" fmla="*/ 5704051 h 5723630"/>
              <a:gd name="connsiteX17" fmla="*/ 3794340 w 5244527"/>
              <a:gd name="connsiteY17" fmla="*/ 5704894 h 5723630"/>
              <a:gd name="connsiteX18" fmla="*/ 53090 w 5244527"/>
              <a:gd name="connsiteY18" fmla="*/ 5709535 h 5723630"/>
              <a:gd name="connsiteX19" fmla="*/ 7271 w 5244527"/>
              <a:gd name="connsiteY19" fmla="*/ 5664249 h 5723630"/>
              <a:gd name="connsiteX20" fmla="*/ 3769 w 5244527"/>
              <a:gd name="connsiteY20" fmla="*/ 57048 h 5723630"/>
              <a:gd name="connsiteX21" fmla="*/ 43791 w 5244527"/>
              <a:gd name="connsiteY21" fmla="*/ 15531 h 5723630"/>
              <a:gd name="connsiteX22" fmla="*/ 514366 w 5244527"/>
              <a:gd name="connsiteY22" fmla="*/ 9984 h 5723630"/>
              <a:gd name="connsiteX23" fmla="*/ 665624 w 5244527"/>
              <a:gd name="connsiteY23" fmla="*/ 11810 h 5723630"/>
              <a:gd name="connsiteX24" fmla="*/ 693646 w 5244527"/>
              <a:gd name="connsiteY24" fmla="*/ 23034 h 5723630"/>
              <a:gd name="connsiteX25" fmla="*/ 780185 w 5244527"/>
              <a:gd name="connsiteY25" fmla="*/ 0 h 5723630"/>
              <a:gd name="connsiteX0" fmla="*/ 780185 w 5244527"/>
              <a:gd name="connsiteY0" fmla="*/ 0 h 5723630"/>
              <a:gd name="connsiteX1" fmla="*/ 815568 w 5244527"/>
              <a:gd name="connsiteY1" fmla="*/ 7645 h 5723630"/>
              <a:gd name="connsiteX2" fmla="*/ 892884 w 5244527"/>
              <a:gd name="connsiteY2" fmla="*/ 14429 h 5723630"/>
              <a:gd name="connsiteX3" fmla="*/ 5215571 w 5244527"/>
              <a:gd name="connsiteY3" fmla="*/ 13820 h 5723630"/>
              <a:gd name="connsiteX4" fmla="*/ 5244527 w 5244527"/>
              <a:gd name="connsiteY4" fmla="*/ 35633 h 5723630"/>
              <a:gd name="connsiteX5" fmla="*/ 5244527 w 5244527"/>
              <a:gd name="connsiteY5" fmla="*/ 3025884 h 5723630"/>
              <a:gd name="connsiteX6" fmla="*/ 5244526 w 5244527"/>
              <a:gd name="connsiteY6" fmla="*/ 3025884 h 5723630"/>
              <a:gd name="connsiteX7" fmla="*/ 5244526 w 5244527"/>
              <a:gd name="connsiteY7" fmla="*/ 4482148 h 5723630"/>
              <a:gd name="connsiteX8" fmla="*/ 5223683 w 5244527"/>
              <a:gd name="connsiteY8" fmla="*/ 5528199 h 5723630"/>
              <a:gd name="connsiteX9" fmla="*/ 5242758 w 5244527"/>
              <a:gd name="connsiteY9" fmla="*/ 5654649 h 5723630"/>
              <a:gd name="connsiteX10" fmla="*/ 5199448 w 5244527"/>
              <a:gd name="connsiteY10" fmla="*/ 5696165 h 5723630"/>
              <a:gd name="connsiteX11" fmla="*/ 4921354 w 5244527"/>
              <a:gd name="connsiteY11" fmla="*/ 5701717 h 5723630"/>
              <a:gd name="connsiteX12" fmla="*/ 4793448 w 5244527"/>
              <a:gd name="connsiteY12" fmla="*/ 5706900 h 5723630"/>
              <a:gd name="connsiteX13" fmla="*/ 4606638 w 5244527"/>
              <a:gd name="connsiteY13" fmla="*/ 5720547 h 5723630"/>
              <a:gd name="connsiteX14" fmla="*/ 4516630 w 5244527"/>
              <a:gd name="connsiteY14" fmla="*/ 5723630 h 5723630"/>
              <a:gd name="connsiteX15" fmla="*/ 4480972 w 5244527"/>
              <a:gd name="connsiteY15" fmla="*/ 5715222 h 5723630"/>
              <a:gd name="connsiteX16" fmla="*/ 4364274 w 5244527"/>
              <a:gd name="connsiteY16" fmla="*/ 5704051 h 5723630"/>
              <a:gd name="connsiteX17" fmla="*/ 3794340 w 5244527"/>
              <a:gd name="connsiteY17" fmla="*/ 5704894 h 5723630"/>
              <a:gd name="connsiteX18" fmla="*/ 53090 w 5244527"/>
              <a:gd name="connsiteY18" fmla="*/ 5709535 h 5723630"/>
              <a:gd name="connsiteX19" fmla="*/ 7271 w 5244527"/>
              <a:gd name="connsiteY19" fmla="*/ 5664249 h 5723630"/>
              <a:gd name="connsiteX20" fmla="*/ 3769 w 5244527"/>
              <a:gd name="connsiteY20" fmla="*/ 57048 h 5723630"/>
              <a:gd name="connsiteX21" fmla="*/ 43791 w 5244527"/>
              <a:gd name="connsiteY21" fmla="*/ 15531 h 5723630"/>
              <a:gd name="connsiteX22" fmla="*/ 514366 w 5244527"/>
              <a:gd name="connsiteY22" fmla="*/ 9984 h 5723630"/>
              <a:gd name="connsiteX23" fmla="*/ 665624 w 5244527"/>
              <a:gd name="connsiteY23" fmla="*/ 11810 h 5723630"/>
              <a:gd name="connsiteX24" fmla="*/ 780185 w 5244527"/>
              <a:gd name="connsiteY24" fmla="*/ 0 h 5723630"/>
              <a:gd name="connsiteX0" fmla="*/ 780185 w 5244527"/>
              <a:gd name="connsiteY0" fmla="*/ 0 h 5723630"/>
              <a:gd name="connsiteX1" fmla="*/ 892884 w 5244527"/>
              <a:gd name="connsiteY1" fmla="*/ 14429 h 5723630"/>
              <a:gd name="connsiteX2" fmla="*/ 5215571 w 5244527"/>
              <a:gd name="connsiteY2" fmla="*/ 13820 h 5723630"/>
              <a:gd name="connsiteX3" fmla="*/ 5244527 w 5244527"/>
              <a:gd name="connsiteY3" fmla="*/ 35633 h 5723630"/>
              <a:gd name="connsiteX4" fmla="*/ 5244527 w 5244527"/>
              <a:gd name="connsiteY4" fmla="*/ 3025884 h 5723630"/>
              <a:gd name="connsiteX5" fmla="*/ 5244526 w 5244527"/>
              <a:gd name="connsiteY5" fmla="*/ 3025884 h 5723630"/>
              <a:gd name="connsiteX6" fmla="*/ 5244526 w 5244527"/>
              <a:gd name="connsiteY6" fmla="*/ 4482148 h 5723630"/>
              <a:gd name="connsiteX7" fmla="*/ 5223683 w 5244527"/>
              <a:gd name="connsiteY7" fmla="*/ 5528199 h 5723630"/>
              <a:gd name="connsiteX8" fmla="*/ 5242758 w 5244527"/>
              <a:gd name="connsiteY8" fmla="*/ 5654649 h 5723630"/>
              <a:gd name="connsiteX9" fmla="*/ 5199448 w 5244527"/>
              <a:gd name="connsiteY9" fmla="*/ 5696165 h 5723630"/>
              <a:gd name="connsiteX10" fmla="*/ 4921354 w 5244527"/>
              <a:gd name="connsiteY10" fmla="*/ 5701717 h 5723630"/>
              <a:gd name="connsiteX11" fmla="*/ 4793448 w 5244527"/>
              <a:gd name="connsiteY11" fmla="*/ 5706900 h 5723630"/>
              <a:gd name="connsiteX12" fmla="*/ 4606638 w 5244527"/>
              <a:gd name="connsiteY12" fmla="*/ 5720547 h 5723630"/>
              <a:gd name="connsiteX13" fmla="*/ 4516630 w 5244527"/>
              <a:gd name="connsiteY13" fmla="*/ 5723630 h 5723630"/>
              <a:gd name="connsiteX14" fmla="*/ 4480972 w 5244527"/>
              <a:gd name="connsiteY14" fmla="*/ 5715222 h 5723630"/>
              <a:gd name="connsiteX15" fmla="*/ 4364274 w 5244527"/>
              <a:gd name="connsiteY15" fmla="*/ 5704051 h 5723630"/>
              <a:gd name="connsiteX16" fmla="*/ 3794340 w 5244527"/>
              <a:gd name="connsiteY16" fmla="*/ 5704894 h 5723630"/>
              <a:gd name="connsiteX17" fmla="*/ 53090 w 5244527"/>
              <a:gd name="connsiteY17" fmla="*/ 5709535 h 5723630"/>
              <a:gd name="connsiteX18" fmla="*/ 7271 w 5244527"/>
              <a:gd name="connsiteY18" fmla="*/ 5664249 h 5723630"/>
              <a:gd name="connsiteX19" fmla="*/ 3769 w 5244527"/>
              <a:gd name="connsiteY19" fmla="*/ 57048 h 5723630"/>
              <a:gd name="connsiteX20" fmla="*/ 43791 w 5244527"/>
              <a:gd name="connsiteY20" fmla="*/ 15531 h 5723630"/>
              <a:gd name="connsiteX21" fmla="*/ 514366 w 5244527"/>
              <a:gd name="connsiteY21" fmla="*/ 9984 h 5723630"/>
              <a:gd name="connsiteX22" fmla="*/ 665624 w 5244527"/>
              <a:gd name="connsiteY22" fmla="*/ 11810 h 5723630"/>
              <a:gd name="connsiteX23" fmla="*/ 780185 w 5244527"/>
              <a:gd name="connsiteY23" fmla="*/ 0 h 572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4527" h="5723630">
                <a:moveTo>
                  <a:pt x="780185" y="0"/>
                </a:moveTo>
                <a:lnTo>
                  <a:pt x="892884" y="14429"/>
                </a:lnTo>
                <a:lnTo>
                  <a:pt x="5215571" y="13820"/>
                </a:lnTo>
                <a:cubicBezTo>
                  <a:pt x="5235227" y="13872"/>
                  <a:pt x="5244471" y="15974"/>
                  <a:pt x="5244527" y="35633"/>
                </a:cubicBezTo>
                <a:lnTo>
                  <a:pt x="5244527" y="3025884"/>
                </a:lnTo>
                <a:lnTo>
                  <a:pt x="5244526" y="3025884"/>
                </a:lnTo>
                <a:lnTo>
                  <a:pt x="5244526" y="4482148"/>
                </a:lnTo>
                <a:lnTo>
                  <a:pt x="5223683" y="5528199"/>
                </a:lnTo>
                <a:cubicBezTo>
                  <a:pt x="5223094" y="5576184"/>
                  <a:pt x="5243347" y="5606664"/>
                  <a:pt x="5242758" y="5654649"/>
                </a:cubicBezTo>
                <a:cubicBezTo>
                  <a:pt x="5242690" y="5677553"/>
                  <a:pt x="5223342" y="5696107"/>
                  <a:pt x="5199448" y="5696165"/>
                </a:cubicBezTo>
                <a:cubicBezTo>
                  <a:pt x="5118718" y="5704010"/>
                  <a:pt x="5006226" y="5700793"/>
                  <a:pt x="4921354" y="5701717"/>
                </a:cubicBezTo>
                <a:cubicBezTo>
                  <a:pt x="4844310" y="5701715"/>
                  <a:pt x="4870492" y="5706902"/>
                  <a:pt x="4793448" y="5706900"/>
                </a:cubicBezTo>
                <a:lnTo>
                  <a:pt x="4606638" y="5720547"/>
                </a:lnTo>
                <a:lnTo>
                  <a:pt x="4516630" y="5723630"/>
                </a:lnTo>
                <a:cubicBezTo>
                  <a:pt x="4508184" y="5722925"/>
                  <a:pt x="4490712" y="5716017"/>
                  <a:pt x="4480972" y="5715222"/>
                </a:cubicBezTo>
                <a:lnTo>
                  <a:pt x="4364274" y="5704051"/>
                </a:lnTo>
                <a:lnTo>
                  <a:pt x="3794340" y="5704894"/>
                </a:lnTo>
                <a:lnTo>
                  <a:pt x="53090" y="5709535"/>
                </a:lnTo>
                <a:cubicBezTo>
                  <a:pt x="27810" y="5709463"/>
                  <a:pt x="7335" y="5689231"/>
                  <a:pt x="7271" y="5664249"/>
                </a:cubicBezTo>
                <a:cubicBezTo>
                  <a:pt x="-949" y="4722168"/>
                  <a:pt x="-2318" y="998501"/>
                  <a:pt x="3769" y="57048"/>
                </a:cubicBezTo>
                <a:cubicBezTo>
                  <a:pt x="3832" y="34144"/>
                  <a:pt x="21713" y="15589"/>
                  <a:pt x="43791" y="15531"/>
                </a:cubicBezTo>
                <a:lnTo>
                  <a:pt x="514366" y="9984"/>
                </a:lnTo>
                <a:lnTo>
                  <a:pt x="665624" y="11810"/>
                </a:lnTo>
                <a:cubicBezTo>
                  <a:pt x="709927" y="10146"/>
                  <a:pt x="755194" y="694"/>
                  <a:pt x="780185"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camera on the floor&#10;&#10;Description automatically generated">
            <a:extLst>
              <a:ext uri="{FF2B5EF4-FFF2-40B4-BE49-F238E27FC236}">
                <a16:creationId xmlns:a16="http://schemas.microsoft.com/office/drawing/2014/main" id="{39B1F533-F93A-2C4B-9D1A-DA91C719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0000">
            <a:off x="7146545" y="877704"/>
            <a:ext cx="4107299" cy="2310355"/>
          </a:xfrm>
          <a:prstGeom prst="rect">
            <a:avLst/>
          </a:prstGeom>
        </p:spPr>
      </p:pic>
      <p:pic>
        <p:nvPicPr>
          <p:cNvPr id="5" name="Content Placeholder 4" descr="A video game with a purple light coming out of a flashlight&#10;&#10;Description automatically generated">
            <a:extLst>
              <a:ext uri="{FF2B5EF4-FFF2-40B4-BE49-F238E27FC236}">
                <a16:creationId xmlns:a16="http://schemas.microsoft.com/office/drawing/2014/main" id="{D6999FE0-E9BB-6221-8BD8-BCB9CDBBA4F4}"/>
              </a:ext>
            </a:extLst>
          </p:cNvPr>
          <p:cNvPicPr>
            <a:picLocks noChangeAspect="1"/>
          </p:cNvPicPr>
          <p:nvPr/>
        </p:nvPicPr>
        <p:blipFill>
          <a:blip r:embed="rId4">
            <a:extLst>
              <a:ext uri="{28A0092B-C50C-407E-A947-70E740481C1C}">
                <a14:useLocalDpi xmlns:a14="http://schemas.microsoft.com/office/drawing/2010/main" val="0"/>
              </a:ext>
            </a:extLst>
          </a:blip>
          <a:srcRect r="142"/>
          <a:stretch/>
        </p:blipFill>
        <p:spPr>
          <a:xfrm rot="120000">
            <a:off x="7040375" y="3497917"/>
            <a:ext cx="4107299" cy="2313640"/>
          </a:xfrm>
          <a:prstGeom prst="rect">
            <a:avLst/>
          </a:prstGeom>
        </p:spPr>
      </p:pic>
      <p:sp>
        <p:nvSpPr>
          <p:cNvPr id="2" name="Title 1">
            <a:extLst>
              <a:ext uri="{FF2B5EF4-FFF2-40B4-BE49-F238E27FC236}">
                <a16:creationId xmlns:a16="http://schemas.microsoft.com/office/drawing/2014/main" id="{ECC32867-9117-892F-693B-6209674CF8AA}"/>
              </a:ext>
            </a:extLst>
          </p:cNvPr>
          <p:cNvSpPr>
            <a:spLocks noGrp="1"/>
          </p:cNvSpPr>
          <p:nvPr>
            <p:ph type="title"/>
          </p:nvPr>
        </p:nvSpPr>
        <p:spPr>
          <a:xfrm>
            <a:off x="1219200" y="323021"/>
            <a:ext cx="6058349" cy="1728402"/>
          </a:xfrm>
        </p:spPr>
        <p:txBody>
          <a:bodyPr anchor="ctr">
            <a:normAutofit/>
          </a:bodyPr>
          <a:lstStyle/>
          <a:p>
            <a:r>
              <a:rPr lang="en-GB" dirty="0"/>
              <a:t>Puzzle Games – </a:t>
            </a:r>
            <a:r>
              <a:rPr lang="en-GB" dirty="0" err="1"/>
              <a:t>Phasmophbia</a:t>
            </a:r>
            <a:endParaRPr lang="en-GB" dirty="0"/>
          </a:p>
        </p:txBody>
      </p:sp>
      <p:sp>
        <p:nvSpPr>
          <p:cNvPr id="11" name="Content Placeholder 10">
            <a:extLst>
              <a:ext uri="{FF2B5EF4-FFF2-40B4-BE49-F238E27FC236}">
                <a16:creationId xmlns:a16="http://schemas.microsoft.com/office/drawing/2014/main" id="{1259A3E1-9726-E269-7288-09F10F5573B9}"/>
              </a:ext>
            </a:extLst>
          </p:cNvPr>
          <p:cNvSpPr>
            <a:spLocks noGrp="1"/>
          </p:cNvSpPr>
          <p:nvPr>
            <p:ph idx="1"/>
          </p:nvPr>
        </p:nvSpPr>
        <p:spPr>
          <a:xfrm>
            <a:off x="1219200" y="2051423"/>
            <a:ext cx="5208540" cy="4274915"/>
          </a:xfrm>
        </p:spPr>
        <p:txBody>
          <a:bodyPr>
            <a:normAutofit/>
          </a:bodyPr>
          <a:lstStyle/>
          <a:p>
            <a:r>
              <a:rPr lang="en-US" dirty="0"/>
              <a:t>Made by Kinetic Games in 2020, </a:t>
            </a:r>
            <a:r>
              <a:rPr lang="en-US" i="1" dirty="0"/>
              <a:t>Phasmophobia</a:t>
            </a:r>
            <a:r>
              <a:rPr lang="en-US" dirty="0"/>
              <a:t> started a sub-genre of horror games based around ghost hunting and identification. The whole game is a puzzle, where the investigator(s) utilize a number of tools (temp gun, EMF reader, ultraviolet light) to search for clues in order to correctly identify the ghost, in exchange for cash and experience points. There are a set number of locations in the game and a random chance of getting any one of twenty ghost types, each with their own traits and behaviours, that can lead to a wide variety of scenarios and tactics being employed.</a:t>
            </a:r>
          </a:p>
        </p:txBody>
      </p:sp>
    </p:spTree>
    <p:extLst>
      <p:ext uri="{BB962C8B-B14F-4D97-AF65-F5344CB8AC3E}">
        <p14:creationId xmlns:p14="http://schemas.microsoft.com/office/powerpoint/2010/main" val="3498753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1FAE6-16F1-485A-B9FF-1C25A4F37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584A66-F059-42BB-B9C3-AA37D684A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86234" y="-1"/>
            <a:ext cx="11105766" cy="176530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01402 w 9517857"/>
              <a:gd name="connsiteY21" fmla="*/ 72904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326401 h 996838"/>
              <a:gd name="connsiteX1" fmla="*/ 4689051 w 9517857"/>
              <a:gd name="connsiteY1" fmla="*/ 329450 h 996838"/>
              <a:gd name="connsiteX2" fmla="*/ 4687244 w 9517857"/>
              <a:gd name="connsiteY2" fmla="*/ 329780 h 996838"/>
              <a:gd name="connsiteX3" fmla="*/ 4686423 w 9517857"/>
              <a:gd name="connsiteY3" fmla="*/ 326401 h 996838"/>
              <a:gd name="connsiteX4" fmla="*/ 4685225 w 9517857"/>
              <a:gd name="connsiteY4" fmla="*/ 325012 h 996838"/>
              <a:gd name="connsiteX5" fmla="*/ 4686133 w 9517857"/>
              <a:gd name="connsiteY5" fmla="*/ 325209 h 996838"/>
              <a:gd name="connsiteX6" fmla="*/ 4686423 w 9517857"/>
              <a:gd name="connsiteY6" fmla="*/ 326401 h 996838"/>
              <a:gd name="connsiteX7" fmla="*/ 4685225 w 9517857"/>
              <a:gd name="connsiteY7" fmla="*/ 325012 h 996838"/>
              <a:gd name="connsiteX8" fmla="*/ 9517856 w 9517857"/>
              <a:gd name="connsiteY8" fmla="*/ 0 h 996838"/>
              <a:gd name="connsiteX9" fmla="*/ 9517857 w 9517857"/>
              <a:gd name="connsiteY9" fmla="*/ 78494 h 996838"/>
              <a:gd name="connsiteX10" fmla="*/ 9517857 w 9517857"/>
              <a:gd name="connsiteY10" fmla="*/ 996838 h 996838"/>
              <a:gd name="connsiteX11" fmla="*/ 14604 w 9517857"/>
              <a:gd name="connsiteY11" fmla="*/ 996838 h 996838"/>
              <a:gd name="connsiteX12" fmla="*/ 12841 w 9517857"/>
              <a:gd name="connsiteY12" fmla="*/ 996245 h 996838"/>
              <a:gd name="connsiteX13" fmla="*/ 93 w 9517857"/>
              <a:gd name="connsiteY13" fmla="*/ 990953 h 996838"/>
              <a:gd name="connsiteX14" fmla="*/ 58674 w 9517857"/>
              <a:gd name="connsiteY14" fmla="*/ 968804 h 996838"/>
              <a:gd name="connsiteX15" fmla="*/ 275005 w 9517857"/>
              <a:gd name="connsiteY15" fmla="*/ 885711 h 996838"/>
              <a:gd name="connsiteX16" fmla="*/ 587824 w 9517857"/>
              <a:gd name="connsiteY16" fmla="*/ 876677 h 996838"/>
              <a:gd name="connsiteX17" fmla="*/ 727985 w 9517857"/>
              <a:gd name="connsiteY17" fmla="*/ 798308 h 996838"/>
              <a:gd name="connsiteX18" fmla="*/ 778982 w 9517857"/>
              <a:gd name="connsiteY18" fmla="*/ 788624 h 996838"/>
              <a:gd name="connsiteX19" fmla="*/ 849944 w 9517857"/>
              <a:gd name="connsiteY19" fmla="*/ 796469 h 996838"/>
              <a:gd name="connsiteX20" fmla="*/ 901402 w 9517857"/>
              <a:gd name="connsiteY20" fmla="*/ 807527 h 996838"/>
              <a:gd name="connsiteX21" fmla="*/ 930946 w 9517857"/>
              <a:gd name="connsiteY21" fmla="*/ 812528 h 996838"/>
              <a:gd name="connsiteX22" fmla="*/ 986250 w 9517857"/>
              <a:gd name="connsiteY22" fmla="*/ 792012 h 996838"/>
              <a:gd name="connsiteX23" fmla="*/ 1013752 w 9517857"/>
              <a:gd name="connsiteY23" fmla="*/ 791843 h 996838"/>
              <a:gd name="connsiteX24" fmla="*/ 1023734 w 9517857"/>
              <a:gd name="connsiteY24" fmla="*/ 797053 h 996838"/>
              <a:gd name="connsiteX25" fmla="*/ 1063207 w 9517857"/>
              <a:gd name="connsiteY25" fmla="*/ 794133 h 996838"/>
              <a:gd name="connsiteX26" fmla="*/ 1081980 w 9517857"/>
              <a:gd name="connsiteY26" fmla="*/ 816937 h 996838"/>
              <a:gd name="connsiteX27" fmla="*/ 1218120 w 9517857"/>
              <a:gd name="connsiteY27" fmla="*/ 791762 h 996838"/>
              <a:gd name="connsiteX28" fmla="*/ 1397459 w 9517857"/>
              <a:gd name="connsiteY28" fmla="*/ 769672 h 996838"/>
              <a:gd name="connsiteX29" fmla="*/ 1580688 w 9517857"/>
              <a:gd name="connsiteY29" fmla="*/ 772179 h 996838"/>
              <a:gd name="connsiteX30" fmla="*/ 1772334 w 9517857"/>
              <a:gd name="connsiteY30" fmla="*/ 789122 h 996838"/>
              <a:gd name="connsiteX31" fmla="*/ 2002561 w 9517857"/>
              <a:gd name="connsiteY31" fmla="*/ 738399 h 996838"/>
              <a:gd name="connsiteX32" fmla="*/ 2135144 w 9517857"/>
              <a:gd name="connsiteY32" fmla="*/ 714983 h 996838"/>
              <a:gd name="connsiteX33" fmla="*/ 2440292 w 9517857"/>
              <a:gd name="connsiteY33" fmla="*/ 672344 h 996838"/>
              <a:gd name="connsiteX34" fmla="*/ 2547829 w 9517857"/>
              <a:gd name="connsiteY34" fmla="*/ 644632 h 996838"/>
              <a:gd name="connsiteX35" fmla="*/ 2658055 w 9517857"/>
              <a:gd name="connsiteY35" fmla="*/ 657209 h 996838"/>
              <a:gd name="connsiteX36" fmla="*/ 2693698 w 9517857"/>
              <a:gd name="connsiteY36" fmla="*/ 638511 h 996838"/>
              <a:gd name="connsiteX37" fmla="*/ 2699673 w 9517857"/>
              <a:gd name="connsiteY37" fmla="*/ 634882 h 996838"/>
              <a:gd name="connsiteX38" fmla="*/ 2727306 w 9517857"/>
              <a:gd name="connsiteY38" fmla="*/ 629180 h 996838"/>
              <a:gd name="connsiteX39" fmla="*/ 2730451 w 9517857"/>
              <a:gd name="connsiteY39" fmla="*/ 616540 h 996838"/>
              <a:gd name="connsiteX40" fmla="*/ 2768713 w 9517857"/>
              <a:gd name="connsiteY40" fmla="*/ 600057 h 996838"/>
              <a:gd name="connsiteX41" fmla="*/ 2820868 w 9517857"/>
              <a:gd name="connsiteY41" fmla="*/ 592642 h 996838"/>
              <a:gd name="connsiteX42" fmla="*/ 3073635 w 9517857"/>
              <a:gd name="connsiteY42" fmla="*/ 569776 h 996838"/>
              <a:gd name="connsiteX43" fmla="*/ 3222071 w 9517857"/>
              <a:gd name="connsiteY43" fmla="*/ 549041 h 996838"/>
              <a:gd name="connsiteX44" fmla="*/ 3274069 w 9517857"/>
              <a:gd name="connsiteY44" fmla="*/ 530087 h 996838"/>
              <a:gd name="connsiteX45" fmla="*/ 3349632 w 9517857"/>
              <a:gd name="connsiteY45" fmla="*/ 511065 h 996838"/>
              <a:gd name="connsiteX46" fmla="*/ 3479593 w 9517857"/>
              <a:gd name="connsiteY46" fmla="*/ 468919 h 996838"/>
              <a:gd name="connsiteX47" fmla="*/ 3651428 w 9517857"/>
              <a:gd name="connsiteY47" fmla="*/ 440289 h 996838"/>
              <a:gd name="connsiteX48" fmla="*/ 3750023 w 9517857"/>
              <a:gd name="connsiteY48" fmla="*/ 449160 h 996838"/>
              <a:gd name="connsiteX49" fmla="*/ 3844133 w 9517857"/>
              <a:gd name="connsiteY49" fmla="*/ 439130 h 996838"/>
              <a:gd name="connsiteX50" fmla="*/ 3933803 w 9517857"/>
              <a:gd name="connsiteY50" fmla="*/ 435797 h 996838"/>
              <a:gd name="connsiteX51" fmla="*/ 4266740 w 9517857"/>
              <a:gd name="connsiteY51" fmla="*/ 439936 h 996838"/>
              <a:gd name="connsiteX52" fmla="*/ 4430770 w 9517857"/>
              <a:gd name="connsiteY52" fmla="*/ 421125 h 996838"/>
              <a:gd name="connsiteX53" fmla="*/ 4512664 w 9517857"/>
              <a:gd name="connsiteY53" fmla="*/ 398430 h 996838"/>
              <a:gd name="connsiteX54" fmla="*/ 4616423 w 9517857"/>
              <a:gd name="connsiteY54" fmla="*/ 369396 h 996838"/>
              <a:gd name="connsiteX55" fmla="*/ 4691675 w 9517857"/>
              <a:gd name="connsiteY55" fmla="*/ 332493 h 996838"/>
              <a:gd name="connsiteX56" fmla="*/ 4689051 w 9517857"/>
              <a:gd name="connsiteY56" fmla="*/ 329450 h 996838"/>
              <a:gd name="connsiteX57" fmla="*/ 4719994 w 9517857"/>
              <a:gd name="connsiteY57" fmla="*/ 323789 h 996838"/>
              <a:gd name="connsiteX58" fmla="*/ 4752894 w 9517857"/>
              <a:gd name="connsiteY58" fmla="*/ 318357 h 996838"/>
              <a:gd name="connsiteX59" fmla="*/ 4769329 w 9517857"/>
              <a:gd name="connsiteY59" fmla="*/ 312067 h 996838"/>
              <a:gd name="connsiteX60" fmla="*/ 4775634 w 9517857"/>
              <a:gd name="connsiteY60" fmla="*/ 312545 h 996838"/>
              <a:gd name="connsiteX61" fmla="*/ 4790452 w 9517857"/>
              <a:gd name="connsiteY61" fmla="*/ 312054 h 996838"/>
              <a:gd name="connsiteX62" fmla="*/ 4789062 w 9517857"/>
              <a:gd name="connsiteY62" fmla="*/ 320406 h 996838"/>
              <a:gd name="connsiteX63" fmla="*/ 4827826 w 9517857"/>
              <a:gd name="connsiteY63" fmla="*/ 325459 h 996838"/>
              <a:gd name="connsiteX64" fmla="*/ 4892569 w 9517857"/>
              <a:gd name="connsiteY64" fmla="*/ 328415 h 996838"/>
              <a:gd name="connsiteX65" fmla="*/ 4896611 w 9517857"/>
              <a:gd name="connsiteY65" fmla="*/ 318930 h 996838"/>
              <a:gd name="connsiteX66" fmla="*/ 4917286 w 9517857"/>
              <a:gd name="connsiteY66" fmla="*/ 322141 h 996838"/>
              <a:gd name="connsiteX67" fmla="*/ 4981173 w 9517857"/>
              <a:gd name="connsiteY67" fmla="*/ 325585 h 996838"/>
              <a:gd name="connsiteX68" fmla="*/ 5060397 w 9517857"/>
              <a:gd name="connsiteY68" fmla="*/ 342170 h 996838"/>
              <a:gd name="connsiteX69" fmla="*/ 5252996 w 9517857"/>
              <a:gd name="connsiteY69" fmla="*/ 349137 h 996838"/>
              <a:gd name="connsiteX70" fmla="*/ 5358056 w 9517857"/>
              <a:gd name="connsiteY70" fmla="*/ 325730 h 996838"/>
              <a:gd name="connsiteX71" fmla="*/ 5426496 w 9517857"/>
              <a:gd name="connsiteY71" fmla="*/ 313624 h 996838"/>
              <a:gd name="connsiteX72" fmla="*/ 5497161 w 9517857"/>
              <a:gd name="connsiteY72" fmla="*/ 307290 h 996838"/>
              <a:gd name="connsiteX73" fmla="*/ 5826043 w 9517857"/>
              <a:gd name="connsiteY73" fmla="*/ 226555 h 996838"/>
              <a:gd name="connsiteX74" fmla="*/ 6013415 w 9517857"/>
              <a:gd name="connsiteY74" fmla="*/ 215798 h 996838"/>
              <a:gd name="connsiteX75" fmla="*/ 6080994 w 9517857"/>
              <a:gd name="connsiteY75" fmla="*/ 221420 h 996838"/>
              <a:gd name="connsiteX76" fmla="*/ 6194152 w 9517857"/>
              <a:gd name="connsiteY76" fmla="*/ 230254 h 996838"/>
              <a:gd name="connsiteX77" fmla="*/ 6281379 w 9517857"/>
              <a:gd name="connsiteY77" fmla="*/ 260108 h 996838"/>
              <a:gd name="connsiteX78" fmla="*/ 6374947 w 9517857"/>
              <a:gd name="connsiteY78" fmla="*/ 258281 h 996838"/>
              <a:gd name="connsiteX79" fmla="*/ 6448518 w 9517857"/>
              <a:gd name="connsiteY79" fmla="*/ 242860 h 996838"/>
              <a:gd name="connsiteX80" fmla="*/ 6544700 w 9517857"/>
              <a:gd name="connsiteY80" fmla="*/ 245643 h 996838"/>
              <a:gd name="connsiteX81" fmla="*/ 6648353 w 9517857"/>
              <a:gd name="connsiteY81" fmla="*/ 250732 h 996838"/>
              <a:gd name="connsiteX82" fmla="*/ 6736227 w 9517857"/>
              <a:gd name="connsiteY82" fmla="*/ 251698 h 996838"/>
              <a:gd name="connsiteX83" fmla="*/ 6977218 w 9517857"/>
              <a:gd name="connsiteY83" fmla="*/ 262771 h 996838"/>
              <a:gd name="connsiteX84" fmla="*/ 7065221 w 9517857"/>
              <a:gd name="connsiteY84" fmla="*/ 306013 h 996838"/>
              <a:gd name="connsiteX85" fmla="*/ 7358195 w 9517857"/>
              <a:gd name="connsiteY85" fmla="*/ 330222 h 996838"/>
              <a:gd name="connsiteX86" fmla="*/ 7565449 w 9517857"/>
              <a:gd name="connsiteY86" fmla="*/ 337432 h 996838"/>
              <a:gd name="connsiteX87" fmla="*/ 7599285 w 9517857"/>
              <a:gd name="connsiteY87" fmla="*/ 344503 h 996838"/>
              <a:gd name="connsiteX88" fmla="*/ 7644411 w 9517857"/>
              <a:gd name="connsiteY88" fmla="*/ 337468 h 996838"/>
              <a:gd name="connsiteX89" fmla="*/ 7825110 w 9517857"/>
              <a:gd name="connsiteY89" fmla="*/ 307591 h 996838"/>
              <a:gd name="connsiteX90" fmla="*/ 7965805 w 9517857"/>
              <a:gd name="connsiteY90" fmla="*/ 278837 h 996838"/>
              <a:gd name="connsiteX91" fmla="*/ 8147401 w 9517857"/>
              <a:gd name="connsiteY91" fmla="*/ 284099 h 996838"/>
              <a:gd name="connsiteX92" fmla="*/ 8256033 w 9517857"/>
              <a:gd name="connsiteY92" fmla="*/ 272195 h 996838"/>
              <a:gd name="connsiteX93" fmla="*/ 8410677 w 9517857"/>
              <a:gd name="connsiteY93" fmla="*/ 250649 h 996838"/>
              <a:gd name="connsiteX94" fmla="*/ 8617841 w 9517857"/>
              <a:gd name="connsiteY94" fmla="*/ 233649 h 996838"/>
              <a:gd name="connsiteX95" fmla="*/ 8715976 w 9517857"/>
              <a:gd name="connsiteY95" fmla="*/ 256856 h 996838"/>
              <a:gd name="connsiteX96" fmla="*/ 8778827 w 9517857"/>
              <a:gd name="connsiteY96" fmla="*/ 251418 h 996838"/>
              <a:gd name="connsiteX97" fmla="*/ 8840778 w 9517857"/>
              <a:gd name="connsiteY97" fmla="*/ 221631 h 996838"/>
              <a:gd name="connsiteX98" fmla="*/ 9010380 w 9517857"/>
              <a:gd name="connsiteY98" fmla="*/ 170373 h 996838"/>
              <a:gd name="connsiteX99" fmla="*/ 9110856 w 9517857"/>
              <a:gd name="connsiteY99" fmla="*/ 149479 h 996838"/>
              <a:gd name="connsiteX100" fmla="*/ 9268817 w 9517857"/>
              <a:gd name="connsiteY100" fmla="*/ 131564 h 996838"/>
              <a:gd name="connsiteX101" fmla="*/ 9316667 w 9517857"/>
              <a:gd name="connsiteY101" fmla="*/ 123529 h 996838"/>
              <a:gd name="connsiteX102" fmla="*/ 9428209 w 9517857"/>
              <a:gd name="connsiteY102" fmla="*/ 108405 h 996838"/>
              <a:gd name="connsiteX103" fmla="*/ 9517856 w 9517857"/>
              <a:gd name="connsiteY103" fmla="*/ 0 h 996838"/>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826683 w 9517857"/>
              <a:gd name="connsiteY62" fmla="*/ 163442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775634 w 9517857"/>
              <a:gd name="connsiteY60" fmla="*/ 235938 h 920231"/>
              <a:gd name="connsiteX61" fmla="*/ 4807816 w 9517857"/>
              <a:gd name="connsiteY61" fmla="*/ 0 h 920231"/>
              <a:gd name="connsiteX62" fmla="*/ 4826683 w 9517857"/>
              <a:gd name="connsiteY62" fmla="*/ 165317 h 920231"/>
              <a:gd name="connsiteX63" fmla="*/ 4827826 w 9517857"/>
              <a:gd name="connsiteY63" fmla="*/ 248852 h 920231"/>
              <a:gd name="connsiteX64" fmla="*/ 4892569 w 9517857"/>
              <a:gd name="connsiteY64" fmla="*/ 251808 h 920231"/>
              <a:gd name="connsiteX65" fmla="*/ 4896611 w 9517857"/>
              <a:gd name="connsiteY65" fmla="*/ 242323 h 920231"/>
              <a:gd name="connsiteX66" fmla="*/ 4917286 w 9517857"/>
              <a:gd name="connsiteY66" fmla="*/ 245534 h 920231"/>
              <a:gd name="connsiteX67" fmla="*/ 4981173 w 9517857"/>
              <a:gd name="connsiteY67" fmla="*/ 248978 h 920231"/>
              <a:gd name="connsiteX68" fmla="*/ 5060397 w 9517857"/>
              <a:gd name="connsiteY68" fmla="*/ 265563 h 920231"/>
              <a:gd name="connsiteX69" fmla="*/ 5252996 w 9517857"/>
              <a:gd name="connsiteY69" fmla="*/ 272530 h 920231"/>
              <a:gd name="connsiteX70" fmla="*/ 5358056 w 9517857"/>
              <a:gd name="connsiteY70" fmla="*/ 249123 h 920231"/>
              <a:gd name="connsiteX71" fmla="*/ 5426496 w 9517857"/>
              <a:gd name="connsiteY71" fmla="*/ 237017 h 920231"/>
              <a:gd name="connsiteX72" fmla="*/ 5497161 w 9517857"/>
              <a:gd name="connsiteY72" fmla="*/ 230683 h 920231"/>
              <a:gd name="connsiteX73" fmla="*/ 5826043 w 9517857"/>
              <a:gd name="connsiteY73" fmla="*/ 149948 h 920231"/>
              <a:gd name="connsiteX74" fmla="*/ 6013415 w 9517857"/>
              <a:gd name="connsiteY74" fmla="*/ 139191 h 920231"/>
              <a:gd name="connsiteX75" fmla="*/ 6080994 w 9517857"/>
              <a:gd name="connsiteY75" fmla="*/ 144813 h 920231"/>
              <a:gd name="connsiteX76" fmla="*/ 6194152 w 9517857"/>
              <a:gd name="connsiteY76" fmla="*/ 153647 h 920231"/>
              <a:gd name="connsiteX77" fmla="*/ 6281379 w 9517857"/>
              <a:gd name="connsiteY77" fmla="*/ 183501 h 920231"/>
              <a:gd name="connsiteX78" fmla="*/ 6374947 w 9517857"/>
              <a:gd name="connsiteY78" fmla="*/ 181674 h 920231"/>
              <a:gd name="connsiteX79" fmla="*/ 6448518 w 9517857"/>
              <a:gd name="connsiteY79" fmla="*/ 166253 h 920231"/>
              <a:gd name="connsiteX80" fmla="*/ 6544700 w 9517857"/>
              <a:gd name="connsiteY80" fmla="*/ 169036 h 920231"/>
              <a:gd name="connsiteX81" fmla="*/ 6648353 w 9517857"/>
              <a:gd name="connsiteY81" fmla="*/ 174125 h 920231"/>
              <a:gd name="connsiteX82" fmla="*/ 6736227 w 9517857"/>
              <a:gd name="connsiteY82" fmla="*/ 175091 h 920231"/>
              <a:gd name="connsiteX83" fmla="*/ 6977218 w 9517857"/>
              <a:gd name="connsiteY83" fmla="*/ 186164 h 920231"/>
              <a:gd name="connsiteX84" fmla="*/ 7065221 w 9517857"/>
              <a:gd name="connsiteY84" fmla="*/ 229406 h 920231"/>
              <a:gd name="connsiteX85" fmla="*/ 7358195 w 9517857"/>
              <a:gd name="connsiteY85" fmla="*/ 253615 h 920231"/>
              <a:gd name="connsiteX86" fmla="*/ 7565449 w 9517857"/>
              <a:gd name="connsiteY86" fmla="*/ 260825 h 920231"/>
              <a:gd name="connsiteX87" fmla="*/ 7599285 w 9517857"/>
              <a:gd name="connsiteY87" fmla="*/ 267896 h 920231"/>
              <a:gd name="connsiteX88" fmla="*/ 7644411 w 9517857"/>
              <a:gd name="connsiteY88" fmla="*/ 260861 h 920231"/>
              <a:gd name="connsiteX89" fmla="*/ 7825110 w 9517857"/>
              <a:gd name="connsiteY89" fmla="*/ 230984 h 920231"/>
              <a:gd name="connsiteX90" fmla="*/ 7965805 w 9517857"/>
              <a:gd name="connsiteY90" fmla="*/ 202230 h 920231"/>
              <a:gd name="connsiteX91" fmla="*/ 8147401 w 9517857"/>
              <a:gd name="connsiteY91" fmla="*/ 207492 h 920231"/>
              <a:gd name="connsiteX92" fmla="*/ 8256033 w 9517857"/>
              <a:gd name="connsiteY92" fmla="*/ 195588 h 920231"/>
              <a:gd name="connsiteX93" fmla="*/ 8410677 w 9517857"/>
              <a:gd name="connsiteY93" fmla="*/ 174042 h 920231"/>
              <a:gd name="connsiteX94" fmla="*/ 8617841 w 9517857"/>
              <a:gd name="connsiteY94" fmla="*/ 157042 h 920231"/>
              <a:gd name="connsiteX95" fmla="*/ 8715976 w 9517857"/>
              <a:gd name="connsiteY95" fmla="*/ 180249 h 920231"/>
              <a:gd name="connsiteX96" fmla="*/ 8778827 w 9517857"/>
              <a:gd name="connsiteY96" fmla="*/ 174811 h 920231"/>
              <a:gd name="connsiteX97" fmla="*/ 8840778 w 9517857"/>
              <a:gd name="connsiteY97" fmla="*/ 145024 h 920231"/>
              <a:gd name="connsiteX98" fmla="*/ 9010380 w 9517857"/>
              <a:gd name="connsiteY98" fmla="*/ 93766 h 920231"/>
              <a:gd name="connsiteX99" fmla="*/ 9110856 w 9517857"/>
              <a:gd name="connsiteY99" fmla="*/ 72872 h 920231"/>
              <a:gd name="connsiteX100" fmla="*/ 9268817 w 9517857"/>
              <a:gd name="connsiteY100" fmla="*/ 54957 h 920231"/>
              <a:gd name="connsiteX101" fmla="*/ 9316667 w 9517857"/>
              <a:gd name="connsiteY101" fmla="*/ 46922 h 920231"/>
              <a:gd name="connsiteX102" fmla="*/ 9428209 w 9517857"/>
              <a:gd name="connsiteY102" fmla="*/ 31798 h 920231"/>
              <a:gd name="connsiteX103" fmla="*/ 9488916 w 9517857"/>
              <a:gd name="connsiteY103"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807816 w 9517857"/>
              <a:gd name="connsiteY60" fmla="*/ 0 h 920231"/>
              <a:gd name="connsiteX61" fmla="*/ 4826683 w 9517857"/>
              <a:gd name="connsiteY61" fmla="*/ 165317 h 920231"/>
              <a:gd name="connsiteX62" fmla="*/ 4827826 w 9517857"/>
              <a:gd name="connsiteY62" fmla="*/ 248852 h 920231"/>
              <a:gd name="connsiteX63" fmla="*/ 4892569 w 9517857"/>
              <a:gd name="connsiteY63" fmla="*/ 251808 h 920231"/>
              <a:gd name="connsiteX64" fmla="*/ 4896611 w 9517857"/>
              <a:gd name="connsiteY64" fmla="*/ 242323 h 920231"/>
              <a:gd name="connsiteX65" fmla="*/ 4917286 w 9517857"/>
              <a:gd name="connsiteY65" fmla="*/ 245534 h 920231"/>
              <a:gd name="connsiteX66" fmla="*/ 4981173 w 9517857"/>
              <a:gd name="connsiteY66" fmla="*/ 248978 h 920231"/>
              <a:gd name="connsiteX67" fmla="*/ 5060397 w 9517857"/>
              <a:gd name="connsiteY67" fmla="*/ 265563 h 920231"/>
              <a:gd name="connsiteX68" fmla="*/ 5252996 w 9517857"/>
              <a:gd name="connsiteY68" fmla="*/ 272530 h 920231"/>
              <a:gd name="connsiteX69" fmla="*/ 5358056 w 9517857"/>
              <a:gd name="connsiteY69" fmla="*/ 249123 h 920231"/>
              <a:gd name="connsiteX70" fmla="*/ 5426496 w 9517857"/>
              <a:gd name="connsiteY70" fmla="*/ 237017 h 920231"/>
              <a:gd name="connsiteX71" fmla="*/ 5497161 w 9517857"/>
              <a:gd name="connsiteY71" fmla="*/ 230683 h 920231"/>
              <a:gd name="connsiteX72" fmla="*/ 5826043 w 9517857"/>
              <a:gd name="connsiteY72" fmla="*/ 149948 h 920231"/>
              <a:gd name="connsiteX73" fmla="*/ 6013415 w 9517857"/>
              <a:gd name="connsiteY73" fmla="*/ 139191 h 920231"/>
              <a:gd name="connsiteX74" fmla="*/ 6080994 w 9517857"/>
              <a:gd name="connsiteY74" fmla="*/ 144813 h 920231"/>
              <a:gd name="connsiteX75" fmla="*/ 6194152 w 9517857"/>
              <a:gd name="connsiteY75" fmla="*/ 153647 h 920231"/>
              <a:gd name="connsiteX76" fmla="*/ 6281379 w 9517857"/>
              <a:gd name="connsiteY76" fmla="*/ 183501 h 920231"/>
              <a:gd name="connsiteX77" fmla="*/ 6374947 w 9517857"/>
              <a:gd name="connsiteY77" fmla="*/ 181674 h 920231"/>
              <a:gd name="connsiteX78" fmla="*/ 6448518 w 9517857"/>
              <a:gd name="connsiteY78" fmla="*/ 166253 h 920231"/>
              <a:gd name="connsiteX79" fmla="*/ 6544700 w 9517857"/>
              <a:gd name="connsiteY79" fmla="*/ 169036 h 920231"/>
              <a:gd name="connsiteX80" fmla="*/ 6648353 w 9517857"/>
              <a:gd name="connsiteY80" fmla="*/ 174125 h 920231"/>
              <a:gd name="connsiteX81" fmla="*/ 6736227 w 9517857"/>
              <a:gd name="connsiteY81" fmla="*/ 175091 h 920231"/>
              <a:gd name="connsiteX82" fmla="*/ 6977218 w 9517857"/>
              <a:gd name="connsiteY82" fmla="*/ 186164 h 920231"/>
              <a:gd name="connsiteX83" fmla="*/ 7065221 w 9517857"/>
              <a:gd name="connsiteY83" fmla="*/ 229406 h 920231"/>
              <a:gd name="connsiteX84" fmla="*/ 7358195 w 9517857"/>
              <a:gd name="connsiteY84" fmla="*/ 253615 h 920231"/>
              <a:gd name="connsiteX85" fmla="*/ 7565449 w 9517857"/>
              <a:gd name="connsiteY85" fmla="*/ 260825 h 920231"/>
              <a:gd name="connsiteX86" fmla="*/ 7599285 w 9517857"/>
              <a:gd name="connsiteY86" fmla="*/ 267896 h 920231"/>
              <a:gd name="connsiteX87" fmla="*/ 7644411 w 9517857"/>
              <a:gd name="connsiteY87" fmla="*/ 260861 h 920231"/>
              <a:gd name="connsiteX88" fmla="*/ 7825110 w 9517857"/>
              <a:gd name="connsiteY88" fmla="*/ 230984 h 920231"/>
              <a:gd name="connsiteX89" fmla="*/ 7965805 w 9517857"/>
              <a:gd name="connsiteY89" fmla="*/ 202230 h 920231"/>
              <a:gd name="connsiteX90" fmla="*/ 8147401 w 9517857"/>
              <a:gd name="connsiteY90" fmla="*/ 207492 h 920231"/>
              <a:gd name="connsiteX91" fmla="*/ 8256033 w 9517857"/>
              <a:gd name="connsiteY91" fmla="*/ 195588 h 920231"/>
              <a:gd name="connsiteX92" fmla="*/ 8410677 w 9517857"/>
              <a:gd name="connsiteY92" fmla="*/ 174042 h 920231"/>
              <a:gd name="connsiteX93" fmla="*/ 8617841 w 9517857"/>
              <a:gd name="connsiteY93" fmla="*/ 157042 h 920231"/>
              <a:gd name="connsiteX94" fmla="*/ 8715976 w 9517857"/>
              <a:gd name="connsiteY94" fmla="*/ 180249 h 920231"/>
              <a:gd name="connsiteX95" fmla="*/ 8778827 w 9517857"/>
              <a:gd name="connsiteY95" fmla="*/ 174811 h 920231"/>
              <a:gd name="connsiteX96" fmla="*/ 8840778 w 9517857"/>
              <a:gd name="connsiteY96" fmla="*/ 145024 h 920231"/>
              <a:gd name="connsiteX97" fmla="*/ 9010380 w 9517857"/>
              <a:gd name="connsiteY97" fmla="*/ 93766 h 920231"/>
              <a:gd name="connsiteX98" fmla="*/ 9110856 w 9517857"/>
              <a:gd name="connsiteY98" fmla="*/ 72872 h 920231"/>
              <a:gd name="connsiteX99" fmla="*/ 9268817 w 9517857"/>
              <a:gd name="connsiteY99" fmla="*/ 54957 h 920231"/>
              <a:gd name="connsiteX100" fmla="*/ 9316667 w 9517857"/>
              <a:gd name="connsiteY100" fmla="*/ 46922 h 920231"/>
              <a:gd name="connsiteX101" fmla="*/ 9428209 w 9517857"/>
              <a:gd name="connsiteY101" fmla="*/ 31798 h 920231"/>
              <a:gd name="connsiteX102" fmla="*/ 9488916 w 9517857"/>
              <a:gd name="connsiteY102"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807816 w 9517857"/>
              <a:gd name="connsiteY59" fmla="*/ 0 h 920231"/>
              <a:gd name="connsiteX60" fmla="*/ 4826683 w 9517857"/>
              <a:gd name="connsiteY60" fmla="*/ 165317 h 920231"/>
              <a:gd name="connsiteX61" fmla="*/ 4827826 w 9517857"/>
              <a:gd name="connsiteY61" fmla="*/ 248852 h 920231"/>
              <a:gd name="connsiteX62" fmla="*/ 4892569 w 9517857"/>
              <a:gd name="connsiteY62" fmla="*/ 251808 h 920231"/>
              <a:gd name="connsiteX63" fmla="*/ 4896611 w 9517857"/>
              <a:gd name="connsiteY63" fmla="*/ 242323 h 920231"/>
              <a:gd name="connsiteX64" fmla="*/ 4917286 w 9517857"/>
              <a:gd name="connsiteY64" fmla="*/ 245534 h 920231"/>
              <a:gd name="connsiteX65" fmla="*/ 4981173 w 9517857"/>
              <a:gd name="connsiteY65" fmla="*/ 248978 h 920231"/>
              <a:gd name="connsiteX66" fmla="*/ 5060397 w 9517857"/>
              <a:gd name="connsiteY66" fmla="*/ 265563 h 920231"/>
              <a:gd name="connsiteX67" fmla="*/ 5252996 w 9517857"/>
              <a:gd name="connsiteY67" fmla="*/ 272530 h 920231"/>
              <a:gd name="connsiteX68" fmla="*/ 5358056 w 9517857"/>
              <a:gd name="connsiteY68" fmla="*/ 249123 h 920231"/>
              <a:gd name="connsiteX69" fmla="*/ 5426496 w 9517857"/>
              <a:gd name="connsiteY69" fmla="*/ 237017 h 920231"/>
              <a:gd name="connsiteX70" fmla="*/ 5497161 w 9517857"/>
              <a:gd name="connsiteY70" fmla="*/ 230683 h 920231"/>
              <a:gd name="connsiteX71" fmla="*/ 5826043 w 9517857"/>
              <a:gd name="connsiteY71" fmla="*/ 149948 h 920231"/>
              <a:gd name="connsiteX72" fmla="*/ 6013415 w 9517857"/>
              <a:gd name="connsiteY72" fmla="*/ 139191 h 920231"/>
              <a:gd name="connsiteX73" fmla="*/ 6080994 w 9517857"/>
              <a:gd name="connsiteY73" fmla="*/ 144813 h 920231"/>
              <a:gd name="connsiteX74" fmla="*/ 6194152 w 9517857"/>
              <a:gd name="connsiteY74" fmla="*/ 153647 h 920231"/>
              <a:gd name="connsiteX75" fmla="*/ 6281379 w 9517857"/>
              <a:gd name="connsiteY75" fmla="*/ 183501 h 920231"/>
              <a:gd name="connsiteX76" fmla="*/ 6374947 w 9517857"/>
              <a:gd name="connsiteY76" fmla="*/ 181674 h 920231"/>
              <a:gd name="connsiteX77" fmla="*/ 6448518 w 9517857"/>
              <a:gd name="connsiteY77" fmla="*/ 166253 h 920231"/>
              <a:gd name="connsiteX78" fmla="*/ 6544700 w 9517857"/>
              <a:gd name="connsiteY78" fmla="*/ 169036 h 920231"/>
              <a:gd name="connsiteX79" fmla="*/ 6648353 w 9517857"/>
              <a:gd name="connsiteY79" fmla="*/ 174125 h 920231"/>
              <a:gd name="connsiteX80" fmla="*/ 6736227 w 9517857"/>
              <a:gd name="connsiteY80" fmla="*/ 175091 h 920231"/>
              <a:gd name="connsiteX81" fmla="*/ 6977218 w 9517857"/>
              <a:gd name="connsiteY81" fmla="*/ 186164 h 920231"/>
              <a:gd name="connsiteX82" fmla="*/ 7065221 w 9517857"/>
              <a:gd name="connsiteY82" fmla="*/ 229406 h 920231"/>
              <a:gd name="connsiteX83" fmla="*/ 7358195 w 9517857"/>
              <a:gd name="connsiteY83" fmla="*/ 253615 h 920231"/>
              <a:gd name="connsiteX84" fmla="*/ 7565449 w 9517857"/>
              <a:gd name="connsiteY84" fmla="*/ 260825 h 920231"/>
              <a:gd name="connsiteX85" fmla="*/ 7599285 w 9517857"/>
              <a:gd name="connsiteY85" fmla="*/ 267896 h 920231"/>
              <a:gd name="connsiteX86" fmla="*/ 7644411 w 9517857"/>
              <a:gd name="connsiteY86" fmla="*/ 260861 h 920231"/>
              <a:gd name="connsiteX87" fmla="*/ 7825110 w 9517857"/>
              <a:gd name="connsiteY87" fmla="*/ 230984 h 920231"/>
              <a:gd name="connsiteX88" fmla="*/ 7965805 w 9517857"/>
              <a:gd name="connsiteY88" fmla="*/ 202230 h 920231"/>
              <a:gd name="connsiteX89" fmla="*/ 8147401 w 9517857"/>
              <a:gd name="connsiteY89" fmla="*/ 207492 h 920231"/>
              <a:gd name="connsiteX90" fmla="*/ 8256033 w 9517857"/>
              <a:gd name="connsiteY90" fmla="*/ 195588 h 920231"/>
              <a:gd name="connsiteX91" fmla="*/ 8410677 w 9517857"/>
              <a:gd name="connsiteY91" fmla="*/ 174042 h 920231"/>
              <a:gd name="connsiteX92" fmla="*/ 8617841 w 9517857"/>
              <a:gd name="connsiteY92" fmla="*/ 157042 h 920231"/>
              <a:gd name="connsiteX93" fmla="*/ 8715976 w 9517857"/>
              <a:gd name="connsiteY93" fmla="*/ 180249 h 920231"/>
              <a:gd name="connsiteX94" fmla="*/ 8778827 w 9517857"/>
              <a:gd name="connsiteY94" fmla="*/ 174811 h 920231"/>
              <a:gd name="connsiteX95" fmla="*/ 8840778 w 9517857"/>
              <a:gd name="connsiteY95" fmla="*/ 145024 h 920231"/>
              <a:gd name="connsiteX96" fmla="*/ 9010380 w 9517857"/>
              <a:gd name="connsiteY96" fmla="*/ 93766 h 920231"/>
              <a:gd name="connsiteX97" fmla="*/ 9110856 w 9517857"/>
              <a:gd name="connsiteY97" fmla="*/ 72872 h 920231"/>
              <a:gd name="connsiteX98" fmla="*/ 9268817 w 9517857"/>
              <a:gd name="connsiteY98" fmla="*/ 54957 h 920231"/>
              <a:gd name="connsiteX99" fmla="*/ 9316667 w 9517857"/>
              <a:gd name="connsiteY99" fmla="*/ 46922 h 920231"/>
              <a:gd name="connsiteX100" fmla="*/ 9428209 w 9517857"/>
              <a:gd name="connsiteY100" fmla="*/ 31798 h 920231"/>
              <a:gd name="connsiteX101" fmla="*/ 9488916 w 9517857"/>
              <a:gd name="connsiteY101"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807816 w 9517857"/>
              <a:gd name="connsiteY58" fmla="*/ 0 h 920231"/>
              <a:gd name="connsiteX59" fmla="*/ 4826683 w 9517857"/>
              <a:gd name="connsiteY59" fmla="*/ 165317 h 920231"/>
              <a:gd name="connsiteX60" fmla="*/ 4827826 w 9517857"/>
              <a:gd name="connsiteY60" fmla="*/ 248852 h 920231"/>
              <a:gd name="connsiteX61" fmla="*/ 4892569 w 9517857"/>
              <a:gd name="connsiteY61" fmla="*/ 251808 h 920231"/>
              <a:gd name="connsiteX62" fmla="*/ 4896611 w 9517857"/>
              <a:gd name="connsiteY62" fmla="*/ 242323 h 920231"/>
              <a:gd name="connsiteX63" fmla="*/ 4917286 w 9517857"/>
              <a:gd name="connsiteY63" fmla="*/ 245534 h 920231"/>
              <a:gd name="connsiteX64" fmla="*/ 4981173 w 9517857"/>
              <a:gd name="connsiteY64" fmla="*/ 248978 h 920231"/>
              <a:gd name="connsiteX65" fmla="*/ 5060397 w 9517857"/>
              <a:gd name="connsiteY65" fmla="*/ 265563 h 920231"/>
              <a:gd name="connsiteX66" fmla="*/ 5252996 w 9517857"/>
              <a:gd name="connsiteY66" fmla="*/ 272530 h 920231"/>
              <a:gd name="connsiteX67" fmla="*/ 5358056 w 9517857"/>
              <a:gd name="connsiteY67" fmla="*/ 249123 h 920231"/>
              <a:gd name="connsiteX68" fmla="*/ 5426496 w 9517857"/>
              <a:gd name="connsiteY68" fmla="*/ 237017 h 920231"/>
              <a:gd name="connsiteX69" fmla="*/ 5497161 w 9517857"/>
              <a:gd name="connsiteY69" fmla="*/ 230683 h 920231"/>
              <a:gd name="connsiteX70" fmla="*/ 5826043 w 9517857"/>
              <a:gd name="connsiteY70" fmla="*/ 149948 h 920231"/>
              <a:gd name="connsiteX71" fmla="*/ 6013415 w 9517857"/>
              <a:gd name="connsiteY71" fmla="*/ 139191 h 920231"/>
              <a:gd name="connsiteX72" fmla="*/ 6080994 w 9517857"/>
              <a:gd name="connsiteY72" fmla="*/ 144813 h 920231"/>
              <a:gd name="connsiteX73" fmla="*/ 6194152 w 9517857"/>
              <a:gd name="connsiteY73" fmla="*/ 153647 h 920231"/>
              <a:gd name="connsiteX74" fmla="*/ 6281379 w 9517857"/>
              <a:gd name="connsiteY74" fmla="*/ 183501 h 920231"/>
              <a:gd name="connsiteX75" fmla="*/ 6374947 w 9517857"/>
              <a:gd name="connsiteY75" fmla="*/ 181674 h 920231"/>
              <a:gd name="connsiteX76" fmla="*/ 6448518 w 9517857"/>
              <a:gd name="connsiteY76" fmla="*/ 166253 h 920231"/>
              <a:gd name="connsiteX77" fmla="*/ 6544700 w 9517857"/>
              <a:gd name="connsiteY77" fmla="*/ 169036 h 920231"/>
              <a:gd name="connsiteX78" fmla="*/ 6648353 w 9517857"/>
              <a:gd name="connsiteY78" fmla="*/ 174125 h 920231"/>
              <a:gd name="connsiteX79" fmla="*/ 6736227 w 9517857"/>
              <a:gd name="connsiteY79" fmla="*/ 175091 h 920231"/>
              <a:gd name="connsiteX80" fmla="*/ 6977218 w 9517857"/>
              <a:gd name="connsiteY80" fmla="*/ 186164 h 920231"/>
              <a:gd name="connsiteX81" fmla="*/ 7065221 w 9517857"/>
              <a:gd name="connsiteY81" fmla="*/ 229406 h 920231"/>
              <a:gd name="connsiteX82" fmla="*/ 7358195 w 9517857"/>
              <a:gd name="connsiteY82" fmla="*/ 253615 h 920231"/>
              <a:gd name="connsiteX83" fmla="*/ 7565449 w 9517857"/>
              <a:gd name="connsiteY83" fmla="*/ 260825 h 920231"/>
              <a:gd name="connsiteX84" fmla="*/ 7599285 w 9517857"/>
              <a:gd name="connsiteY84" fmla="*/ 267896 h 920231"/>
              <a:gd name="connsiteX85" fmla="*/ 7644411 w 9517857"/>
              <a:gd name="connsiteY85" fmla="*/ 260861 h 920231"/>
              <a:gd name="connsiteX86" fmla="*/ 7825110 w 9517857"/>
              <a:gd name="connsiteY86" fmla="*/ 230984 h 920231"/>
              <a:gd name="connsiteX87" fmla="*/ 7965805 w 9517857"/>
              <a:gd name="connsiteY87" fmla="*/ 202230 h 920231"/>
              <a:gd name="connsiteX88" fmla="*/ 8147401 w 9517857"/>
              <a:gd name="connsiteY88" fmla="*/ 207492 h 920231"/>
              <a:gd name="connsiteX89" fmla="*/ 8256033 w 9517857"/>
              <a:gd name="connsiteY89" fmla="*/ 195588 h 920231"/>
              <a:gd name="connsiteX90" fmla="*/ 8410677 w 9517857"/>
              <a:gd name="connsiteY90" fmla="*/ 174042 h 920231"/>
              <a:gd name="connsiteX91" fmla="*/ 8617841 w 9517857"/>
              <a:gd name="connsiteY91" fmla="*/ 157042 h 920231"/>
              <a:gd name="connsiteX92" fmla="*/ 8715976 w 9517857"/>
              <a:gd name="connsiteY92" fmla="*/ 180249 h 920231"/>
              <a:gd name="connsiteX93" fmla="*/ 8778827 w 9517857"/>
              <a:gd name="connsiteY93" fmla="*/ 174811 h 920231"/>
              <a:gd name="connsiteX94" fmla="*/ 8840778 w 9517857"/>
              <a:gd name="connsiteY94" fmla="*/ 145024 h 920231"/>
              <a:gd name="connsiteX95" fmla="*/ 9010380 w 9517857"/>
              <a:gd name="connsiteY95" fmla="*/ 93766 h 920231"/>
              <a:gd name="connsiteX96" fmla="*/ 9110856 w 9517857"/>
              <a:gd name="connsiteY96" fmla="*/ 72872 h 920231"/>
              <a:gd name="connsiteX97" fmla="*/ 9268817 w 9517857"/>
              <a:gd name="connsiteY97" fmla="*/ 54957 h 920231"/>
              <a:gd name="connsiteX98" fmla="*/ 9316667 w 9517857"/>
              <a:gd name="connsiteY98" fmla="*/ 46922 h 920231"/>
              <a:gd name="connsiteX99" fmla="*/ 9428209 w 9517857"/>
              <a:gd name="connsiteY99" fmla="*/ 31798 h 920231"/>
              <a:gd name="connsiteX100" fmla="*/ 9488916 w 9517857"/>
              <a:gd name="connsiteY100"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807816 w 9517857"/>
              <a:gd name="connsiteY57" fmla="*/ 0 h 920231"/>
              <a:gd name="connsiteX58" fmla="*/ 4826683 w 9517857"/>
              <a:gd name="connsiteY58" fmla="*/ 165317 h 920231"/>
              <a:gd name="connsiteX59" fmla="*/ 4827826 w 9517857"/>
              <a:gd name="connsiteY59" fmla="*/ 248852 h 920231"/>
              <a:gd name="connsiteX60" fmla="*/ 4892569 w 9517857"/>
              <a:gd name="connsiteY60" fmla="*/ 251808 h 920231"/>
              <a:gd name="connsiteX61" fmla="*/ 4896611 w 9517857"/>
              <a:gd name="connsiteY61" fmla="*/ 242323 h 920231"/>
              <a:gd name="connsiteX62" fmla="*/ 4917286 w 9517857"/>
              <a:gd name="connsiteY62" fmla="*/ 245534 h 920231"/>
              <a:gd name="connsiteX63" fmla="*/ 4981173 w 9517857"/>
              <a:gd name="connsiteY63" fmla="*/ 248978 h 920231"/>
              <a:gd name="connsiteX64" fmla="*/ 5060397 w 9517857"/>
              <a:gd name="connsiteY64" fmla="*/ 265563 h 920231"/>
              <a:gd name="connsiteX65" fmla="*/ 5252996 w 9517857"/>
              <a:gd name="connsiteY65" fmla="*/ 272530 h 920231"/>
              <a:gd name="connsiteX66" fmla="*/ 5358056 w 9517857"/>
              <a:gd name="connsiteY66" fmla="*/ 249123 h 920231"/>
              <a:gd name="connsiteX67" fmla="*/ 5426496 w 9517857"/>
              <a:gd name="connsiteY67" fmla="*/ 237017 h 920231"/>
              <a:gd name="connsiteX68" fmla="*/ 5497161 w 9517857"/>
              <a:gd name="connsiteY68" fmla="*/ 230683 h 920231"/>
              <a:gd name="connsiteX69" fmla="*/ 5826043 w 9517857"/>
              <a:gd name="connsiteY69" fmla="*/ 149948 h 920231"/>
              <a:gd name="connsiteX70" fmla="*/ 6013415 w 9517857"/>
              <a:gd name="connsiteY70" fmla="*/ 139191 h 920231"/>
              <a:gd name="connsiteX71" fmla="*/ 6080994 w 9517857"/>
              <a:gd name="connsiteY71" fmla="*/ 144813 h 920231"/>
              <a:gd name="connsiteX72" fmla="*/ 6194152 w 9517857"/>
              <a:gd name="connsiteY72" fmla="*/ 153647 h 920231"/>
              <a:gd name="connsiteX73" fmla="*/ 6281379 w 9517857"/>
              <a:gd name="connsiteY73" fmla="*/ 183501 h 920231"/>
              <a:gd name="connsiteX74" fmla="*/ 6374947 w 9517857"/>
              <a:gd name="connsiteY74" fmla="*/ 181674 h 920231"/>
              <a:gd name="connsiteX75" fmla="*/ 6448518 w 9517857"/>
              <a:gd name="connsiteY75" fmla="*/ 166253 h 920231"/>
              <a:gd name="connsiteX76" fmla="*/ 6544700 w 9517857"/>
              <a:gd name="connsiteY76" fmla="*/ 169036 h 920231"/>
              <a:gd name="connsiteX77" fmla="*/ 6648353 w 9517857"/>
              <a:gd name="connsiteY77" fmla="*/ 174125 h 920231"/>
              <a:gd name="connsiteX78" fmla="*/ 6736227 w 9517857"/>
              <a:gd name="connsiteY78" fmla="*/ 175091 h 920231"/>
              <a:gd name="connsiteX79" fmla="*/ 6977218 w 9517857"/>
              <a:gd name="connsiteY79" fmla="*/ 186164 h 920231"/>
              <a:gd name="connsiteX80" fmla="*/ 7065221 w 9517857"/>
              <a:gd name="connsiteY80" fmla="*/ 229406 h 920231"/>
              <a:gd name="connsiteX81" fmla="*/ 7358195 w 9517857"/>
              <a:gd name="connsiteY81" fmla="*/ 253615 h 920231"/>
              <a:gd name="connsiteX82" fmla="*/ 7565449 w 9517857"/>
              <a:gd name="connsiteY82" fmla="*/ 260825 h 920231"/>
              <a:gd name="connsiteX83" fmla="*/ 7599285 w 9517857"/>
              <a:gd name="connsiteY83" fmla="*/ 267896 h 920231"/>
              <a:gd name="connsiteX84" fmla="*/ 7644411 w 9517857"/>
              <a:gd name="connsiteY84" fmla="*/ 260861 h 920231"/>
              <a:gd name="connsiteX85" fmla="*/ 7825110 w 9517857"/>
              <a:gd name="connsiteY85" fmla="*/ 230984 h 920231"/>
              <a:gd name="connsiteX86" fmla="*/ 7965805 w 9517857"/>
              <a:gd name="connsiteY86" fmla="*/ 202230 h 920231"/>
              <a:gd name="connsiteX87" fmla="*/ 8147401 w 9517857"/>
              <a:gd name="connsiteY87" fmla="*/ 207492 h 920231"/>
              <a:gd name="connsiteX88" fmla="*/ 8256033 w 9517857"/>
              <a:gd name="connsiteY88" fmla="*/ 195588 h 920231"/>
              <a:gd name="connsiteX89" fmla="*/ 8410677 w 9517857"/>
              <a:gd name="connsiteY89" fmla="*/ 174042 h 920231"/>
              <a:gd name="connsiteX90" fmla="*/ 8617841 w 9517857"/>
              <a:gd name="connsiteY90" fmla="*/ 157042 h 920231"/>
              <a:gd name="connsiteX91" fmla="*/ 8715976 w 9517857"/>
              <a:gd name="connsiteY91" fmla="*/ 180249 h 920231"/>
              <a:gd name="connsiteX92" fmla="*/ 8778827 w 9517857"/>
              <a:gd name="connsiteY92" fmla="*/ 174811 h 920231"/>
              <a:gd name="connsiteX93" fmla="*/ 8840778 w 9517857"/>
              <a:gd name="connsiteY93" fmla="*/ 145024 h 920231"/>
              <a:gd name="connsiteX94" fmla="*/ 9010380 w 9517857"/>
              <a:gd name="connsiteY94" fmla="*/ 93766 h 920231"/>
              <a:gd name="connsiteX95" fmla="*/ 9110856 w 9517857"/>
              <a:gd name="connsiteY95" fmla="*/ 72872 h 920231"/>
              <a:gd name="connsiteX96" fmla="*/ 9268817 w 9517857"/>
              <a:gd name="connsiteY96" fmla="*/ 54957 h 920231"/>
              <a:gd name="connsiteX97" fmla="*/ 9316667 w 9517857"/>
              <a:gd name="connsiteY97" fmla="*/ 46922 h 920231"/>
              <a:gd name="connsiteX98" fmla="*/ 9428209 w 9517857"/>
              <a:gd name="connsiteY98" fmla="*/ 31798 h 920231"/>
              <a:gd name="connsiteX99" fmla="*/ 9488916 w 9517857"/>
              <a:gd name="connsiteY99"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807816 w 9517857"/>
              <a:gd name="connsiteY56" fmla="*/ 0 h 920231"/>
              <a:gd name="connsiteX57" fmla="*/ 4826683 w 9517857"/>
              <a:gd name="connsiteY57" fmla="*/ 165317 h 920231"/>
              <a:gd name="connsiteX58" fmla="*/ 4827826 w 9517857"/>
              <a:gd name="connsiteY58" fmla="*/ 248852 h 920231"/>
              <a:gd name="connsiteX59" fmla="*/ 4892569 w 9517857"/>
              <a:gd name="connsiteY59" fmla="*/ 251808 h 920231"/>
              <a:gd name="connsiteX60" fmla="*/ 4896611 w 9517857"/>
              <a:gd name="connsiteY60" fmla="*/ 242323 h 920231"/>
              <a:gd name="connsiteX61" fmla="*/ 4917286 w 9517857"/>
              <a:gd name="connsiteY61" fmla="*/ 245534 h 920231"/>
              <a:gd name="connsiteX62" fmla="*/ 4981173 w 9517857"/>
              <a:gd name="connsiteY62" fmla="*/ 248978 h 920231"/>
              <a:gd name="connsiteX63" fmla="*/ 5060397 w 9517857"/>
              <a:gd name="connsiteY63" fmla="*/ 265563 h 920231"/>
              <a:gd name="connsiteX64" fmla="*/ 5252996 w 9517857"/>
              <a:gd name="connsiteY64" fmla="*/ 272530 h 920231"/>
              <a:gd name="connsiteX65" fmla="*/ 5358056 w 9517857"/>
              <a:gd name="connsiteY65" fmla="*/ 249123 h 920231"/>
              <a:gd name="connsiteX66" fmla="*/ 5426496 w 9517857"/>
              <a:gd name="connsiteY66" fmla="*/ 237017 h 920231"/>
              <a:gd name="connsiteX67" fmla="*/ 5497161 w 9517857"/>
              <a:gd name="connsiteY67" fmla="*/ 230683 h 920231"/>
              <a:gd name="connsiteX68" fmla="*/ 5826043 w 9517857"/>
              <a:gd name="connsiteY68" fmla="*/ 149948 h 920231"/>
              <a:gd name="connsiteX69" fmla="*/ 6013415 w 9517857"/>
              <a:gd name="connsiteY69" fmla="*/ 139191 h 920231"/>
              <a:gd name="connsiteX70" fmla="*/ 6080994 w 9517857"/>
              <a:gd name="connsiteY70" fmla="*/ 144813 h 920231"/>
              <a:gd name="connsiteX71" fmla="*/ 6194152 w 9517857"/>
              <a:gd name="connsiteY71" fmla="*/ 153647 h 920231"/>
              <a:gd name="connsiteX72" fmla="*/ 6281379 w 9517857"/>
              <a:gd name="connsiteY72" fmla="*/ 183501 h 920231"/>
              <a:gd name="connsiteX73" fmla="*/ 6374947 w 9517857"/>
              <a:gd name="connsiteY73" fmla="*/ 181674 h 920231"/>
              <a:gd name="connsiteX74" fmla="*/ 6448518 w 9517857"/>
              <a:gd name="connsiteY74" fmla="*/ 166253 h 920231"/>
              <a:gd name="connsiteX75" fmla="*/ 6544700 w 9517857"/>
              <a:gd name="connsiteY75" fmla="*/ 169036 h 920231"/>
              <a:gd name="connsiteX76" fmla="*/ 6648353 w 9517857"/>
              <a:gd name="connsiteY76" fmla="*/ 174125 h 920231"/>
              <a:gd name="connsiteX77" fmla="*/ 6736227 w 9517857"/>
              <a:gd name="connsiteY77" fmla="*/ 175091 h 920231"/>
              <a:gd name="connsiteX78" fmla="*/ 6977218 w 9517857"/>
              <a:gd name="connsiteY78" fmla="*/ 186164 h 920231"/>
              <a:gd name="connsiteX79" fmla="*/ 7065221 w 9517857"/>
              <a:gd name="connsiteY79" fmla="*/ 229406 h 920231"/>
              <a:gd name="connsiteX80" fmla="*/ 7358195 w 9517857"/>
              <a:gd name="connsiteY80" fmla="*/ 253615 h 920231"/>
              <a:gd name="connsiteX81" fmla="*/ 7565449 w 9517857"/>
              <a:gd name="connsiteY81" fmla="*/ 260825 h 920231"/>
              <a:gd name="connsiteX82" fmla="*/ 7599285 w 9517857"/>
              <a:gd name="connsiteY82" fmla="*/ 267896 h 920231"/>
              <a:gd name="connsiteX83" fmla="*/ 7644411 w 9517857"/>
              <a:gd name="connsiteY83" fmla="*/ 260861 h 920231"/>
              <a:gd name="connsiteX84" fmla="*/ 7825110 w 9517857"/>
              <a:gd name="connsiteY84" fmla="*/ 230984 h 920231"/>
              <a:gd name="connsiteX85" fmla="*/ 7965805 w 9517857"/>
              <a:gd name="connsiteY85" fmla="*/ 202230 h 920231"/>
              <a:gd name="connsiteX86" fmla="*/ 8147401 w 9517857"/>
              <a:gd name="connsiteY86" fmla="*/ 207492 h 920231"/>
              <a:gd name="connsiteX87" fmla="*/ 8256033 w 9517857"/>
              <a:gd name="connsiteY87" fmla="*/ 195588 h 920231"/>
              <a:gd name="connsiteX88" fmla="*/ 8410677 w 9517857"/>
              <a:gd name="connsiteY88" fmla="*/ 174042 h 920231"/>
              <a:gd name="connsiteX89" fmla="*/ 8617841 w 9517857"/>
              <a:gd name="connsiteY89" fmla="*/ 157042 h 920231"/>
              <a:gd name="connsiteX90" fmla="*/ 8715976 w 9517857"/>
              <a:gd name="connsiteY90" fmla="*/ 180249 h 920231"/>
              <a:gd name="connsiteX91" fmla="*/ 8778827 w 9517857"/>
              <a:gd name="connsiteY91" fmla="*/ 174811 h 920231"/>
              <a:gd name="connsiteX92" fmla="*/ 8840778 w 9517857"/>
              <a:gd name="connsiteY92" fmla="*/ 145024 h 920231"/>
              <a:gd name="connsiteX93" fmla="*/ 9010380 w 9517857"/>
              <a:gd name="connsiteY93" fmla="*/ 93766 h 920231"/>
              <a:gd name="connsiteX94" fmla="*/ 9110856 w 9517857"/>
              <a:gd name="connsiteY94" fmla="*/ 72872 h 920231"/>
              <a:gd name="connsiteX95" fmla="*/ 9268817 w 9517857"/>
              <a:gd name="connsiteY95" fmla="*/ 54957 h 920231"/>
              <a:gd name="connsiteX96" fmla="*/ 9316667 w 9517857"/>
              <a:gd name="connsiteY96" fmla="*/ 46922 h 920231"/>
              <a:gd name="connsiteX97" fmla="*/ 9428209 w 9517857"/>
              <a:gd name="connsiteY97" fmla="*/ 31798 h 920231"/>
              <a:gd name="connsiteX98" fmla="*/ 9488916 w 9517857"/>
              <a:gd name="connsiteY98"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807816 w 9517857"/>
              <a:gd name="connsiteY55" fmla="*/ 0 h 920231"/>
              <a:gd name="connsiteX56" fmla="*/ 4826683 w 9517857"/>
              <a:gd name="connsiteY56" fmla="*/ 165317 h 920231"/>
              <a:gd name="connsiteX57" fmla="*/ 4827826 w 9517857"/>
              <a:gd name="connsiteY57" fmla="*/ 248852 h 920231"/>
              <a:gd name="connsiteX58" fmla="*/ 4892569 w 9517857"/>
              <a:gd name="connsiteY58" fmla="*/ 251808 h 920231"/>
              <a:gd name="connsiteX59" fmla="*/ 4896611 w 9517857"/>
              <a:gd name="connsiteY59" fmla="*/ 242323 h 920231"/>
              <a:gd name="connsiteX60" fmla="*/ 4917286 w 9517857"/>
              <a:gd name="connsiteY60" fmla="*/ 245534 h 920231"/>
              <a:gd name="connsiteX61" fmla="*/ 4981173 w 9517857"/>
              <a:gd name="connsiteY61" fmla="*/ 248978 h 920231"/>
              <a:gd name="connsiteX62" fmla="*/ 5060397 w 9517857"/>
              <a:gd name="connsiteY62" fmla="*/ 265563 h 920231"/>
              <a:gd name="connsiteX63" fmla="*/ 5252996 w 9517857"/>
              <a:gd name="connsiteY63" fmla="*/ 272530 h 920231"/>
              <a:gd name="connsiteX64" fmla="*/ 5358056 w 9517857"/>
              <a:gd name="connsiteY64" fmla="*/ 249123 h 920231"/>
              <a:gd name="connsiteX65" fmla="*/ 5426496 w 9517857"/>
              <a:gd name="connsiteY65" fmla="*/ 237017 h 920231"/>
              <a:gd name="connsiteX66" fmla="*/ 5497161 w 9517857"/>
              <a:gd name="connsiteY66" fmla="*/ 230683 h 920231"/>
              <a:gd name="connsiteX67" fmla="*/ 5826043 w 9517857"/>
              <a:gd name="connsiteY67" fmla="*/ 149948 h 920231"/>
              <a:gd name="connsiteX68" fmla="*/ 6013415 w 9517857"/>
              <a:gd name="connsiteY68" fmla="*/ 139191 h 920231"/>
              <a:gd name="connsiteX69" fmla="*/ 6080994 w 9517857"/>
              <a:gd name="connsiteY69" fmla="*/ 144813 h 920231"/>
              <a:gd name="connsiteX70" fmla="*/ 6194152 w 9517857"/>
              <a:gd name="connsiteY70" fmla="*/ 153647 h 920231"/>
              <a:gd name="connsiteX71" fmla="*/ 6281379 w 9517857"/>
              <a:gd name="connsiteY71" fmla="*/ 183501 h 920231"/>
              <a:gd name="connsiteX72" fmla="*/ 6374947 w 9517857"/>
              <a:gd name="connsiteY72" fmla="*/ 181674 h 920231"/>
              <a:gd name="connsiteX73" fmla="*/ 6448518 w 9517857"/>
              <a:gd name="connsiteY73" fmla="*/ 166253 h 920231"/>
              <a:gd name="connsiteX74" fmla="*/ 6544700 w 9517857"/>
              <a:gd name="connsiteY74" fmla="*/ 169036 h 920231"/>
              <a:gd name="connsiteX75" fmla="*/ 6648353 w 9517857"/>
              <a:gd name="connsiteY75" fmla="*/ 174125 h 920231"/>
              <a:gd name="connsiteX76" fmla="*/ 6736227 w 9517857"/>
              <a:gd name="connsiteY76" fmla="*/ 175091 h 920231"/>
              <a:gd name="connsiteX77" fmla="*/ 6977218 w 9517857"/>
              <a:gd name="connsiteY77" fmla="*/ 186164 h 920231"/>
              <a:gd name="connsiteX78" fmla="*/ 7065221 w 9517857"/>
              <a:gd name="connsiteY78" fmla="*/ 229406 h 920231"/>
              <a:gd name="connsiteX79" fmla="*/ 7358195 w 9517857"/>
              <a:gd name="connsiteY79" fmla="*/ 253615 h 920231"/>
              <a:gd name="connsiteX80" fmla="*/ 7565449 w 9517857"/>
              <a:gd name="connsiteY80" fmla="*/ 260825 h 920231"/>
              <a:gd name="connsiteX81" fmla="*/ 7599285 w 9517857"/>
              <a:gd name="connsiteY81" fmla="*/ 267896 h 920231"/>
              <a:gd name="connsiteX82" fmla="*/ 7644411 w 9517857"/>
              <a:gd name="connsiteY82" fmla="*/ 260861 h 920231"/>
              <a:gd name="connsiteX83" fmla="*/ 7825110 w 9517857"/>
              <a:gd name="connsiteY83" fmla="*/ 230984 h 920231"/>
              <a:gd name="connsiteX84" fmla="*/ 7965805 w 9517857"/>
              <a:gd name="connsiteY84" fmla="*/ 202230 h 920231"/>
              <a:gd name="connsiteX85" fmla="*/ 8147401 w 9517857"/>
              <a:gd name="connsiteY85" fmla="*/ 207492 h 920231"/>
              <a:gd name="connsiteX86" fmla="*/ 8256033 w 9517857"/>
              <a:gd name="connsiteY86" fmla="*/ 195588 h 920231"/>
              <a:gd name="connsiteX87" fmla="*/ 8410677 w 9517857"/>
              <a:gd name="connsiteY87" fmla="*/ 174042 h 920231"/>
              <a:gd name="connsiteX88" fmla="*/ 8617841 w 9517857"/>
              <a:gd name="connsiteY88" fmla="*/ 157042 h 920231"/>
              <a:gd name="connsiteX89" fmla="*/ 8715976 w 9517857"/>
              <a:gd name="connsiteY89" fmla="*/ 180249 h 920231"/>
              <a:gd name="connsiteX90" fmla="*/ 8778827 w 9517857"/>
              <a:gd name="connsiteY90" fmla="*/ 174811 h 920231"/>
              <a:gd name="connsiteX91" fmla="*/ 8840778 w 9517857"/>
              <a:gd name="connsiteY91" fmla="*/ 145024 h 920231"/>
              <a:gd name="connsiteX92" fmla="*/ 9010380 w 9517857"/>
              <a:gd name="connsiteY92" fmla="*/ 93766 h 920231"/>
              <a:gd name="connsiteX93" fmla="*/ 9110856 w 9517857"/>
              <a:gd name="connsiteY93" fmla="*/ 72872 h 920231"/>
              <a:gd name="connsiteX94" fmla="*/ 9268817 w 9517857"/>
              <a:gd name="connsiteY94" fmla="*/ 54957 h 920231"/>
              <a:gd name="connsiteX95" fmla="*/ 9316667 w 9517857"/>
              <a:gd name="connsiteY95" fmla="*/ 46922 h 920231"/>
              <a:gd name="connsiteX96" fmla="*/ 9428209 w 9517857"/>
              <a:gd name="connsiteY96" fmla="*/ 31798 h 920231"/>
              <a:gd name="connsiteX97" fmla="*/ 9488916 w 9517857"/>
              <a:gd name="connsiteY97"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6423 w 9517857"/>
              <a:gd name="connsiteY4" fmla="*/ 249794 h 920231"/>
              <a:gd name="connsiteX5" fmla="*/ 4686133 w 9517857"/>
              <a:gd name="connsiteY5" fmla="*/ 248602 h 920231"/>
              <a:gd name="connsiteX6" fmla="*/ 4686423 w 9517857"/>
              <a:gd name="connsiteY6" fmla="*/ 249794 h 920231"/>
              <a:gd name="connsiteX7" fmla="*/ 9488916 w 9517857"/>
              <a:gd name="connsiteY7" fmla="*/ 1875 h 920231"/>
              <a:gd name="connsiteX8" fmla="*/ 9517857 w 9517857"/>
              <a:gd name="connsiteY8" fmla="*/ 1887 h 920231"/>
              <a:gd name="connsiteX9" fmla="*/ 9517857 w 9517857"/>
              <a:gd name="connsiteY9" fmla="*/ 920231 h 920231"/>
              <a:gd name="connsiteX10" fmla="*/ 14604 w 9517857"/>
              <a:gd name="connsiteY10" fmla="*/ 920231 h 920231"/>
              <a:gd name="connsiteX11" fmla="*/ 12841 w 9517857"/>
              <a:gd name="connsiteY11" fmla="*/ 919638 h 920231"/>
              <a:gd name="connsiteX12" fmla="*/ 93 w 9517857"/>
              <a:gd name="connsiteY12" fmla="*/ 914346 h 920231"/>
              <a:gd name="connsiteX13" fmla="*/ 58674 w 9517857"/>
              <a:gd name="connsiteY13" fmla="*/ 892197 h 920231"/>
              <a:gd name="connsiteX14" fmla="*/ 275005 w 9517857"/>
              <a:gd name="connsiteY14" fmla="*/ 809104 h 920231"/>
              <a:gd name="connsiteX15" fmla="*/ 587824 w 9517857"/>
              <a:gd name="connsiteY15" fmla="*/ 800070 h 920231"/>
              <a:gd name="connsiteX16" fmla="*/ 727985 w 9517857"/>
              <a:gd name="connsiteY16" fmla="*/ 721701 h 920231"/>
              <a:gd name="connsiteX17" fmla="*/ 778982 w 9517857"/>
              <a:gd name="connsiteY17" fmla="*/ 712017 h 920231"/>
              <a:gd name="connsiteX18" fmla="*/ 849944 w 9517857"/>
              <a:gd name="connsiteY18" fmla="*/ 719862 h 920231"/>
              <a:gd name="connsiteX19" fmla="*/ 901402 w 9517857"/>
              <a:gd name="connsiteY19" fmla="*/ 730920 h 920231"/>
              <a:gd name="connsiteX20" fmla="*/ 930946 w 9517857"/>
              <a:gd name="connsiteY20" fmla="*/ 735921 h 920231"/>
              <a:gd name="connsiteX21" fmla="*/ 986250 w 9517857"/>
              <a:gd name="connsiteY21" fmla="*/ 715405 h 920231"/>
              <a:gd name="connsiteX22" fmla="*/ 1013752 w 9517857"/>
              <a:gd name="connsiteY22" fmla="*/ 715236 h 920231"/>
              <a:gd name="connsiteX23" fmla="*/ 1023734 w 9517857"/>
              <a:gd name="connsiteY23" fmla="*/ 720446 h 920231"/>
              <a:gd name="connsiteX24" fmla="*/ 1063207 w 9517857"/>
              <a:gd name="connsiteY24" fmla="*/ 717526 h 920231"/>
              <a:gd name="connsiteX25" fmla="*/ 1081980 w 9517857"/>
              <a:gd name="connsiteY25" fmla="*/ 740330 h 920231"/>
              <a:gd name="connsiteX26" fmla="*/ 1218120 w 9517857"/>
              <a:gd name="connsiteY26" fmla="*/ 715155 h 920231"/>
              <a:gd name="connsiteX27" fmla="*/ 1397459 w 9517857"/>
              <a:gd name="connsiteY27" fmla="*/ 693065 h 920231"/>
              <a:gd name="connsiteX28" fmla="*/ 1580688 w 9517857"/>
              <a:gd name="connsiteY28" fmla="*/ 695572 h 920231"/>
              <a:gd name="connsiteX29" fmla="*/ 1772334 w 9517857"/>
              <a:gd name="connsiteY29" fmla="*/ 712515 h 920231"/>
              <a:gd name="connsiteX30" fmla="*/ 2002561 w 9517857"/>
              <a:gd name="connsiteY30" fmla="*/ 661792 h 920231"/>
              <a:gd name="connsiteX31" fmla="*/ 2135144 w 9517857"/>
              <a:gd name="connsiteY31" fmla="*/ 638376 h 920231"/>
              <a:gd name="connsiteX32" fmla="*/ 2440292 w 9517857"/>
              <a:gd name="connsiteY32" fmla="*/ 595737 h 920231"/>
              <a:gd name="connsiteX33" fmla="*/ 2547829 w 9517857"/>
              <a:gd name="connsiteY33" fmla="*/ 568025 h 920231"/>
              <a:gd name="connsiteX34" fmla="*/ 2658055 w 9517857"/>
              <a:gd name="connsiteY34" fmla="*/ 580602 h 920231"/>
              <a:gd name="connsiteX35" fmla="*/ 2693698 w 9517857"/>
              <a:gd name="connsiteY35" fmla="*/ 561904 h 920231"/>
              <a:gd name="connsiteX36" fmla="*/ 2699673 w 9517857"/>
              <a:gd name="connsiteY36" fmla="*/ 558275 h 920231"/>
              <a:gd name="connsiteX37" fmla="*/ 2727306 w 9517857"/>
              <a:gd name="connsiteY37" fmla="*/ 552573 h 920231"/>
              <a:gd name="connsiteX38" fmla="*/ 2730451 w 9517857"/>
              <a:gd name="connsiteY38" fmla="*/ 539933 h 920231"/>
              <a:gd name="connsiteX39" fmla="*/ 2768713 w 9517857"/>
              <a:gd name="connsiteY39" fmla="*/ 523450 h 920231"/>
              <a:gd name="connsiteX40" fmla="*/ 2820868 w 9517857"/>
              <a:gd name="connsiteY40" fmla="*/ 516035 h 920231"/>
              <a:gd name="connsiteX41" fmla="*/ 3073635 w 9517857"/>
              <a:gd name="connsiteY41" fmla="*/ 493169 h 920231"/>
              <a:gd name="connsiteX42" fmla="*/ 3222071 w 9517857"/>
              <a:gd name="connsiteY42" fmla="*/ 472434 h 920231"/>
              <a:gd name="connsiteX43" fmla="*/ 3274069 w 9517857"/>
              <a:gd name="connsiteY43" fmla="*/ 453480 h 920231"/>
              <a:gd name="connsiteX44" fmla="*/ 3349632 w 9517857"/>
              <a:gd name="connsiteY44" fmla="*/ 434458 h 920231"/>
              <a:gd name="connsiteX45" fmla="*/ 3479593 w 9517857"/>
              <a:gd name="connsiteY45" fmla="*/ 392312 h 920231"/>
              <a:gd name="connsiteX46" fmla="*/ 3651428 w 9517857"/>
              <a:gd name="connsiteY46" fmla="*/ 363682 h 920231"/>
              <a:gd name="connsiteX47" fmla="*/ 3750023 w 9517857"/>
              <a:gd name="connsiteY47" fmla="*/ 372553 h 920231"/>
              <a:gd name="connsiteX48" fmla="*/ 3844133 w 9517857"/>
              <a:gd name="connsiteY48" fmla="*/ 362523 h 920231"/>
              <a:gd name="connsiteX49" fmla="*/ 3933803 w 9517857"/>
              <a:gd name="connsiteY49" fmla="*/ 359190 h 920231"/>
              <a:gd name="connsiteX50" fmla="*/ 4266740 w 9517857"/>
              <a:gd name="connsiteY50" fmla="*/ 363329 h 920231"/>
              <a:gd name="connsiteX51" fmla="*/ 4430770 w 9517857"/>
              <a:gd name="connsiteY51" fmla="*/ 344518 h 920231"/>
              <a:gd name="connsiteX52" fmla="*/ 4512664 w 9517857"/>
              <a:gd name="connsiteY52" fmla="*/ 321823 h 920231"/>
              <a:gd name="connsiteX53" fmla="*/ 4616423 w 9517857"/>
              <a:gd name="connsiteY53" fmla="*/ 292789 h 920231"/>
              <a:gd name="connsiteX54" fmla="*/ 4807816 w 9517857"/>
              <a:gd name="connsiteY54" fmla="*/ 0 h 920231"/>
              <a:gd name="connsiteX55" fmla="*/ 4826683 w 9517857"/>
              <a:gd name="connsiteY55" fmla="*/ 165317 h 920231"/>
              <a:gd name="connsiteX56" fmla="*/ 4827826 w 9517857"/>
              <a:gd name="connsiteY56" fmla="*/ 248852 h 920231"/>
              <a:gd name="connsiteX57" fmla="*/ 4892569 w 9517857"/>
              <a:gd name="connsiteY57" fmla="*/ 251808 h 920231"/>
              <a:gd name="connsiteX58" fmla="*/ 4896611 w 9517857"/>
              <a:gd name="connsiteY58" fmla="*/ 242323 h 920231"/>
              <a:gd name="connsiteX59" fmla="*/ 4917286 w 9517857"/>
              <a:gd name="connsiteY59" fmla="*/ 245534 h 920231"/>
              <a:gd name="connsiteX60" fmla="*/ 4981173 w 9517857"/>
              <a:gd name="connsiteY60" fmla="*/ 248978 h 920231"/>
              <a:gd name="connsiteX61" fmla="*/ 5060397 w 9517857"/>
              <a:gd name="connsiteY61" fmla="*/ 265563 h 920231"/>
              <a:gd name="connsiteX62" fmla="*/ 5252996 w 9517857"/>
              <a:gd name="connsiteY62" fmla="*/ 272530 h 920231"/>
              <a:gd name="connsiteX63" fmla="*/ 5358056 w 9517857"/>
              <a:gd name="connsiteY63" fmla="*/ 249123 h 920231"/>
              <a:gd name="connsiteX64" fmla="*/ 5426496 w 9517857"/>
              <a:gd name="connsiteY64" fmla="*/ 237017 h 920231"/>
              <a:gd name="connsiteX65" fmla="*/ 5497161 w 9517857"/>
              <a:gd name="connsiteY65" fmla="*/ 230683 h 920231"/>
              <a:gd name="connsiteX66" fmla="*/ 5826043 w 9517857"/>
              <a:gd name="connsiteY66" fmla="*/ 149948 h 920231"/>
              <a:gd name="connsiteX67" fmla="*/ 6013415 w 9517857"/>
              <a:gd name="connsiteY67" fmla="*/ 139191 h 920231"/>
              <a:gd name="connsiteX68" fmla="*/ 6080994 w 9517857"/>
              <a:gd name="connsiteY68" fmla="*/ 144813 h 920231"/>
              <a:gd name="connsiteX69" fmla="*/ 6194152 w 9517857"/>
              <a:gd name="connsiteY69" fmla="*/ 153647 h 920231"/>
              <a:gd name="connsiteX70" fmla="*/ 6281379 w 9517857"/>
              <a:gd name="connsiteY70" fmla="*/ 183501 h 920231"/>
              <a:gd name="connsiteX71" fmla="*/ 6374947 w 9517857"/>
              <a:gd name="connsiteY71" fmla="*/ 181674 h 920231"/>
              <a:gd name="connsiteX72" fmla="*/ 6448518 w 9517857"/>
              <a:gd name="connsiteY72" fmla="*/ 166253 h 920231"/>
              <a:gd name="connsiteX73" fmla="*/ 6544700 w 9517857"/>
              <a:gd name="connsiteY73" fmla="*/ 169036 h 920231"/>
              <a:gd name="connsiteX74" fmla="*/ 6648353 w 9517857"/>
              <a:gd name="connsiteY74" fmla="*/ 174125 h 920231"/>
              <a:gd name="connsiteX75" fmla="*/ 6736227 w 9517857"/>
              <a:gd name="connsiteY75" fmla="*/ 175091 h 920231"/>
              <a:gd name="connsiteX76" fmla="*/ 6977218 w 9517857"/>
              <a:gd name="connsiteY76" fmla="*/ 186164 h 920231"/>
              <a:gd name="connsiteX77" fmla="*/ 7065221 w 9517857"/>
              <a:gd name="connsiteY77" fmla="*/ 229406 h 920231"/>
              <a:gd name="connsiteX78" fmla="*/ 7358195 w 9517857"/>
              <a:gd name="connsiteY78" fmla="*/ 253615 h 920231"/>
              <a:gd name="connsiteX79" fmla="*/ 7565449 w 9517857"/>
              <a:gd name="connsiteY79" fmla="*/ 260825 h 920231"/>
              <a:gd name="connsiteX80" fmla="*/ 7599285 w 9517857"/>
              <a:gd name="connsiteY80" fmla="*/ 267896 h 920231"/>
              <a:gd name="connsiteX81" fmla="*/ 7644411 w 9517857"/>
              <a:gd name="connsiteY81" fmla="*/ 260861 h 920231"/>
              <a:gd name="connsiteX82" fmla="*/ 7825110 w 9517857"/>
              <a:gd name="connsiteY82" fmla="*/ 230984 h 920231"/>
              <a:gd name="connsiteX83" fmla="*/ 7965805 w 9517857"/>
              <a:gd name="connsiteY83" fmla="*/ 202230 h 920231"/>
              <a:gd name="connsiteX84" fmla="*/ 8147401 w 9517857"/>
              <a:gd name="connsiteY84" fmla="*/ 207492 h 920231"/>
              <a:gd name="connsiteX85" fmla="*/ 8256033 w 9517857"/>
              <a:gd name="connsiteY85" fmla="*/ 195588 h 920231"/>
              <a:gd name="connsiteX86" fmla="*/ 8410677 w 9517857"/>
              <a:gd name="connsiteY86" fmla="*/ 174042 h 920231"/>
              <a:gd name="connsiteX87" fmla="*/ 8617841 w 9517857"/>
              <a:gd name="connsiteY87" fmla="*/ 157042 h 920231"/>
              <a:gd name="connsiteX88" fmla="*/ 8715976 w 9517857"/>
              <a:gd name="connsiteY88" fmla="*/ 180249 h 920231"/>
              <a:gd name="connsiteX89" fmla="*/ 8778827 w 9517857"/>
              <a:gd name="connsiteY89" fmla="*/ 174811 h 920231"/>
              <a:gd name="connsiteX90" fmla="*/ 8840778 w 9517857"/>
              <a:gd name="connsiteY90" fmla="*/ 145024 h 920231"/>
              <a:gd name="connsiteX91" fmla="*/ 9010380 w 9517857"/>
              <a:gd name="connsiteY91" fmla="*/ 93766 h 920231"/>
              <a:gd name="connsiteX92" fmla="*/ 9110856 w 9517857"/>
              <a:gd name="connsiteY92" fmla="*/ 72872 h 920231"/>
              <a:gd name="connsiteX93" fmla="*/ 9268817 w 9517857"/>
              <a:gd name="connsiteY93" fmla="*/ 54957 h 920231"/>
              <a:gd name="connsiteX94" fmla="*/ 9316667 w 9517857"/>
              <a:gd name="connsiteY94" fmla="*/ 46922 h 920231"/>
              <a:gd name="connsiteX95" fmla="*/ 9428209 w 9517857"/>
              <a:gd name="connsiteY95" fmla="*/ 31798 h 920231"/>
              <a:gd name="connsiteX96" fmla="*/ 9488916 w 9517857"/>
              <a:gd name="connsiteY96"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9488916 w 9517857"/>
              <a:gd name="connsiteY4" fmla="*/ 1875 h 920231"/>
              <a:gd name="connsiteX5" fmla="*/ 9517857 w 9517857"/>
              <a:gd name="connsiteY5" fmla="*/ 1887 h 920231"/>
              <a:gd name="connsiteX6" fmla="*/ 9517857 w 9517857"/>
              <a:gd name="connsiteY6" fmla="*/ 920231 h 920231"/>
              <a:gd name="connsiteX7" fmla="*/ 14604 w 9517857"/>
              <a:gd name="connsiteY7" fmla="*/ 920231 h 920231"/>
              <a:gd name="connsiteX8" fmla="*/ 12841 w 9517857"/>
              <a:gd name="connsiteY8" fmla="*/ 919638 h 920231"/>
              <a:gd name="connsiteX9" fmla="*/ 93 w 9517857"/>
              <a:gd name="connsiteY9" fmla="*/ 914346 h 920231"/>
              <a:gd name="connsiteX10" fmla="*/ 58674 w 9517857"/>
              <a:gd name="connsiteY10" fmla="*/ 892197 h 920231"/>
              <a:gd name="connsiteX11" fmla="*/ 275005 w 9517857"/>
              <a:gd name="connsiteY11" fmla="*/ 809104 h 920231"/>
              <a:gd name="connsiteX12" fmla="*/ 587824 w 9517857"/>
              <a:gd name="connsiteY12" fmla="*/ 800070 h 920231"/>
              <a:gd name="connsiteX13" fmla="*/ 727985 w 9517857"/>
              <a:gd name="connsiteY13" fmla="*/ 721701 h 920231"/>
              <a:gd name="connsiteX14" fmla="*/ 778982 w 9517857"/>
              <a:gd name="connsiteY14" fmla="*/ 712017 h 920231"/>
              <a:gd name="connsiteX15" fmla="*/ 849944 w 9517857"/>
              <a:gd name="connsiteY15" fmla="*/ 719862 h 920231"/>
              <a:gd name="connsiteX16" fmla="*/ 901402 w 9517857"/>
              <a:gd name="connsiteY16" fmla="*/ 730920 h 920231"/>
              <a:gd name="connsiteX17" fmla="*/ 930946 w 9517857"/>
              <a:gd name="connsiteY17" fmla="*/ 735921 h 920231"/>
              <a:gd name="connsiteX18" fmla="*/ 986250 w 9517857"/>
              <a:gd name="connsiteY18" fmla="*/ 715405 h 920231"/>
              <a:gd name="connsiteX19" fmla="*/ 1013752 w 9517857"/>
              <a:gd name="connsiteY19" fmla="*/ 715236 h 920231"/>
              <a:gd name="connsiteX20" fmla="*/ 1023734 w 9517857"/>
              <a:gd name="connsiteY20" fmla="*/ 720446 h 920231"/>
              <a:gd name="connsiteX21" fmla="*/ 1063207 w 9517857"/>
              <a:gd name="connsiteY21" fmla="*/ 717526 h 920231"/>
              <a:gd name="connsiteX22" fmla="*/ 1081980 w 9517857"/>
              <a:gd name="connsiteY22" fmla="*/ 740330 h 920231"/>
              <a:gd name="connsiteX23" fmla="*/ 1218120 w 9517857"/>
              <a:gd name="connsiteY23" fmla="*/ 715155 h 920231"/>
              <a:gd name="connsiteX24" fmla="*/ 1397459 w 9517857"/>
              <a:gd name="connsiteY24" fmla="*/ 693065 h 920231"/>
              <a:gd name="connsiteX25" fmla="*/ 1580688 w 9517857"/>
              <a:gd name="connsiteY25" fmla="*/ 695572 h 920231"/>
              <a:gd name="connsiteX26" fmla="*/ 1772334 w 9517857"/>
              <a:gd name="connsiteY26" fmla="*/ 712515 h 920231"/>
              <a:gd name="connsiteX27" fmla="*/ 2002561 w 9517857"/>
              <a:gd name="connsiteY27" fmla="*/ 661792 h 920231"/>
              <a:gd name="connsiteX28" fmla="*/ 2135144 w 9517857"/>
              <a:gd name="connsiteY28" fmla="*/ 638376 h 920231"/>
              <a:gd name="connsiteX29" fmla="*/ 2440292 w 9517857"/>
              <a:gd name="connsiteY29" fmla="*/ 595737 h 920231"/>
              <a:gd name="connsiteX30" fmla="*/ 2547829 w 9517857"/>
              <a:gd name="connsiteY30" fmla="*/ 568025 h 920231"/>
              <a:gd name="connsiteX31" fmla="*/ 2658055 w 9517857"/>
              <a:gd name="connsiteY31" fmla="*/ 580602 h 920231"/>
              <a:gd name="connsiteX32" fmla="*/ 2693698 w 9517857"/>
              <a:gd name="connsiteY32" fmla="*/ 561904 h 920231"/>
              <a:gd name="connsiteX33" fmla="*/ 2699673 w 9517857"/>
              <a:gd name="connsiteY33" fmla="*/ 558275 h 920231"/>
              <a:gd name="connsiteX34" fmla="*/ 2727306 w 9517857"/>
              <a:gd name="connsiteY34" fmla="*/ 552573 h 920231"/>
              <a:gd name="connsiteX35" fmla="*/ 2730451 w 9517857"/>
              <a:gd name="connsiteY35" fmla="*/ 539933 h 920231"/>
              <a:gd name="connsiteX36" fmla="*/ 2768713 w 9517857"/>
              <a:gd name="connsiteY36" fmla="*/ 523450 h 920231"/>
              <a:gd name="connsiteX37" fmla="*/ 2820868 w 9517857"/>
              <a:gd name="connsiteY37" fmla="*/ 516035 h 920231"/>
              <a:gd name="connsiteX38" fmla="*/ 3073635 w 9517857"/>
              <a:gd name="connsiteY38" fmla="*/ 493169 h 920231"/>
              <a:gd name="connsiteX39" fmla="*/ 3222071 w 9517857"/>
              <a:gd name="connsiteY39" fmla="*/ 472434 h 920231"/>
              <a:gd name="connsiteX40" fmla="*/ 3274069 w 9517857"/>
              <a:gd name="connsiteY40" fmla="*/ 453480 h 920231"/>
              <a:gd name="connsiteX41" fmla="*/ 3349632 w 9517857"/>
              <a:gd name="connsiteY41" fmla="*/ 434458 h 920231"/>
              <a:gd name="connsiteX42" fmla="*/ 3479593 w 9517857"/>
              <a:gd name="connsiteY42" fmla="*/ 392312 h 920231"/>
              <a:gd name="connsiteX43" fmla="*/ 3651428 w 9517857"/>
              <a:gd name="connsiteY43" fmla="*/ 363682 h 920231"/>
              <a:gd name="connsiteX44" fmla="*/ 3750023 w 9517857"/>
              <a:gd name="connsiteY44" fmla="*/ 372553 h 920231"/>
              <a:gd name="connsiteX45" fmla="*/ 3844133 w 9517857"/>
              <a:gd name="connsiteY45" fmla="*/ 362523 h 920231"/>
              <a:gd name="connsiteX46" fmla="*/ 3933803 w 9517857"/>
              <a:gd name="connsiteY46" fmla="*/ 359190 h 920231"/>
              <a:gd name="connsiteX47" fmla="*/ 4266740 w 9517857"/>
              <a:gd name="connsiteY47" fmla="*/ 363329 h 920231"/>
              <a:gd name="connsiteX48" fmla="*/ 4430770 w 9517857"/>
              <a:gd name="connsiteY48" fmla="*/ 344518 h 920231"/>
              <a:gd name="connsiteX49" fmla="*/ 4512664 w 9517857"/>
              <a:gd name="connsiteY49" fmla="*/ 321823 h 920231"/>
              <a:gd name="connsiteX50" fmla="*/ 4616423 w 9517857"/>
              <a:gd name="connsiteY50" fmla="*/ 292789 h 920231"/>
              <a:gd name="connsiteX51" fmla="*/ 4807816 w 9517857"/>
              <a:gd name="connsiteY51" fmla="*/ 0 h 920231"/>
              <a:gd name="connsiteX52" fmla="*/ 4826683 w 9517857"/>
              <a:gd name="connsiteY52" fmla="*/ 165317 h 920231"/>
              <a:gd name="connsiteX53" fmla="*/ 4827826 w 9517857"/>
              <a:gd name="connsiteY53" fmla="*/ 248852 h 920231"/>
              <a:gd name="connsiteX54" fmla="*/ 4892569 w 9517857"/>
              <a:gd name="connsiteY54" fmla="*/ 251808 h 920231"/>
              <a:gd name="connsiteX55" fmla="*/ 4896611 w 9517857"/>
              <a:gd name="connsiteY55" fmla="*/ 242323 h 920231"/>
              <a:gd name="connsiteX56" fmla="*/ 4917286 w 9517857"/>
              <a:gd name="connsiteY56" fmla="*/ 245534 h 920231"/>
              <a:gd name="connsiteX57" fmla="*/ 4981173 w 9517857"/>
              <a:gd name="connsiteY57" fmla="*/ 248978 h 920231"/>
              <a:gd name="connsiteX58" fmla="*/ 5060397 w 9517857"/>
              <a:gd name="connsiteY58" fmla="*/ 265563 h 920231"/>
              <a:gd name="connsiteX59" fmla="*/ 5252996 w 9517857"/>
              <a:gd name="connsiteY59" fmla="*/ 272530 h 920231"/>
              <a:gd name="connsiteX60" fmla="*/ 5358056 w 9517857"/>
              <a:gd name="connsiteY60" fmla="*/ 249123 h 920231"/>
              <a:gd name="connsiteX61" fmla="*/ 5426496 w 9517857"/>
              <a:gd name="connsiteY61" fmla="*/ 237017 h 920231"/>
              <a:gd name="connsiteX62" fmla="*/ 5497161 w 9517857"/>
              <a:gd name="connsiteY62" fmla="*/ 230683 h 920231"/>
              <a:gd name="connsiteX63" fmla="*/ 5826043 w 9517857"/>
              <a:gd name="connsiteY63" fmla="*/ 149948 h 920231"/>
              <a:gd name="connsiteX64" fmla="*/ 6013415 w 9517857"/>
              <a:gd name="connsiteY64" fmla="*/ 139191 h 920231"/>
              <a:gd name="connsiteX65" fmla="*/ 6080994 w 9517857"/>
              <a:gd name="connsiteY65" fmla="*/ 144813 h 920231"/>
              <a:gd name="connsiteX66" fmla="*/ 6194152 w 9517857"/>
              <a:gd name="connsiteY66" fmla="*/ 153647 h 920231"/>
              <a:gd name="connsiteX67" fmla="*/ 6281379 w 9517857"/>
              <a:gd name="connsiteY67" fmla="*/ 183501 h 920231"/>
              <a:gd name="connsiteX68" fmla="*/ 6374947 w 9517857"/>
              <a:gd name="connsiteY68" fmla="*/ 181674 h 920231"/>
              <a:gd name="connsiteX69" fmla="*/ 6448518 w 9517857"/>
              <a:gd name="connsiteY69" fmla="*/ 166253 h 920231"/>
              <a:gd name="connsiteX70" fmla="*/ 6544700 w 9517857"/>
              <a:gd name="connsiteY70" fmla="*/ 169036 h 920231"/>
              <a:gd name="connsiteX71" fmla="*/ 6648353 w 9517857"/>
              <a:gd name="connsiteY71" fmla="*/ 174125 h 920231"/>
              <a:gd name="connsiteX72" fmla="*/ 6736227 w 9517857"/>
              <a:gd name="connsiteY72" fmla="*/ 175091 h 920231"/>
              <a:gd name="connsiteX73" fmla="*/ 6977218 w 9517857"/>
              <a:gd name="connsiteY73" fmla="*/ 186164 h 920231"/>
              <a:gd name="connsiteX74" fmla="*/ 7065221 w 9517857"/>
              <a:gd name="connsiteY74" fmla="*/ 229406 h 920231"/>
              <a:gd name="connsiteX75" fmla="*/ 7358195 w 9517857"/>
              <a:gd name="connsiteY75" fmla="*/ 253615 h 920231"/>
              <a:gd name="connsiteX76" fmla="*/ 7565449 w 9517857"/>
              <a:gd name="connsiteY76" fmla="*/ 260825 h 920231"/>
              <a:gd name="connsiteX77" fmla="*/ 7599285 w 9517857"/>
              <a:gd name="connsiteY77" fmla="*/ 267896 h 920231"/>
              <a:gd name="connsiteX78" fmla="*/ 7644411 w 9517857"/>
              <a:gd name="connsiteY78" fmla="*/ 260861 h 920231"/>
              <a:gd name="connsiteX79" fmla="*/ 7825110 w 9517857"/>
              <a:gd name="connsiteY79" fmla="*/ 230984 h 920231"/>
              <a:gd name="connsiteX80" fmla="*/ 7965805 w 9517857"/>
              <a:gd name="connsiteY80" fmla="*/ 202230 h 920231"/>
              <a:gd name="connsiteX81" fmla="*/ 8147401 w 9517857"/>
              <a:gd name="connsiteY81" fmla="*/ 207492 h 920231"/>
              <a:gd name="connsiteX82" fmla="*/ 8256033 w 9517857"/>
              <a:gd name="connsiteY82" fmla="*/ 195588 h 920231"/>
              <a:gd name="connsiteX83" fmla="*/ 8410677 w 9517857"/>
              <a:gd name="connsiteY83" fmla="*/ 174042 h 920231"/>
              <a:gd name="connsiteX84" fmla="*/ 8617841 w 9517857"/>
              <a:gd name="connsiteY84" fmla="*/ 157042 h 920231"/>
              <a:gd name="connsiteX85" fmla="*/ 8715976 w 9517857"/>
              <a:gd name="connsiteY85" fmla="*/ 180249 h 920231"/>
              <a:gd name="connsiteX86" fmla="*/ 8778827 w 9517857"/>
              <a:gd name="connsiteY86" fmla="*/ 174811 h 920231"/>
              <a:gd name="connsiteX87" fmla="*/ 8840778 w 9517857"/>
              <a:gd name="connsiteY87" fmla="*/ 145024 h 920231"/>
              <a:gd name="connsiteX88" fmla="*/ 9010380 w 9517857"/>
              <a:gd name="connsiteY88" fmla="*/ 93766 h 920231"/>
              <a:gd name="connsiteX89" fmla="*/ 9110856 w 9517857"/>
              <a:gd name="connsiteY89" fmla="*/ 72872 h 920231"/>
              <a:gd name="connsiteX90" fmla="*/ 9268817 w 9517857"/>
              <a:gd name="connsiteY90" fmla="*/ 54957 h 920231"/>
              <a:gd name="connsiteX91" fmla="*/ 9316667 w 9517857"/>
              <a:gd name="connsiteY91" fmla="*/ 46922 h 920231"/>
              <a:gd name="connsiteX92" fmla="*/ 9428209 w 9517857"/>
              <a:gd name="connsiteY92" fmla="*/ 31798 h 920231"/>
              <a:gd name="connsiteX93" fmla="*/ 9488916 w 9517857"/>
              <a:gd name="connsiteY93" fmla="*/ 1875 h 920231"/>
              <a:gd name="connsiteX0" fmla="*/ 4687244 w 9517857"/>
              <a:gd name="connsiteY0" fmla="*/ 253173 h 920231"/>
              <a:gd name="connsiteX1" fmla="*/ 4689051 w 9517857"/>
              <a:gd name="connsiteY1" fmla="*/ 252843 h 920231"/>
              <a:gd name="connsiteX2" fmla="*/ 4687244 w 9517857"/>
              <a:gd name="connsiteY2" fmla="*/ 253173 h 920231"/>
              <a:gd name="connsiteX3" fmla="*/ 9488916 w 9517857"/>
              <a:gd name="connsiteY3" fmla="*/ 1875 h 920231"/>
              <a:gd name="connsiteX4" fmla="*/ 9517857 w 9517857"/>
              <a:gd name="connsiteY4" fmla="*/ 1887 h 920231"/>
              <a:gd name="connsiteX5" fmla="*/ 9517857 w 9517857"/>
              <a:gd name="connsiteY5" fmla="*/ 920231 h 920231"/>
              <a:gd name="connsiteX6" fmla="*/ 14604 w 9517857"/>
              <a:gd name="connsiteY6" fmla="*/ 920231 h 920231"/>
              <a:gd name="connsiteX7" fmla="*/ 12841 w 9517857"/>
              <a:gd name="connsiteY7" fmla="*/ 919638 h 920231"/>
              <a:gd name="connsiteX8" fmla="*/ 93 w 9517857"/>
              <a:gd name="connsiteY8" fmla="*/ 914346 h 920231"/>
              <a:gd name="connsiteX9" fmla="*/ 58674 w 9517857"/>
              <a:gd name="connsiteY9" fmla="*/ 892197 h 920231"/>
              <a:gd name="connsiteX10" fmla="*/ 275005 w 9517857"/>
              <a:gd name="connsiteY10" fmla="*/ 809104 h 920231"/>
              <a:gd name="connsiteX11" fmla="*/ 587824 w 9517857"/>
              <a:gd name="connsiteY11" fmla="*/ 800070 h 920231"/>
              <a:gd name="connsiteX12" fmla="*/ 727985 w 9517857"/>
              <a:gd name="connsiteY12" fmla="*/ 721701 h 920231"/>
              <a:gd name="connsiteX13" fmla="*/ 778982 w 9517857"/>
              <a:gd name="connsiteY13" fmla="*/ 712017 h 920231"/>
              <a:gd name="connsiteX14" fmla="*/ 849944 w 9517857"/>
              <a:gd name="connsiteY14" fmla="*/ 719862 h 920231"/>
              <a:gd name="connsiteX15" fmla="*/ 901402 w 9517857"/>
              <a:gd name="connsiteY15" fmla="*/ 730920 h 920231"/>
              <a:gd name="connsiteX16" fmla="*/ 930946 w 9517857"/>
              <a:gd name="connsiteY16" fmla="*/ 735921 h 920231"/>
              <a:gd name="connsiteX17" fmla="*/ 986250 w 9517857"/>
              <a:gd name="connsiteY17" fmla="*/ 715405 h 920231"/>
              <a:gd name="connsiteX18" fmla="*/ 1013752 w 9517857"/>
              <a:gd name="connsiteY18" fmla="*/ 715236 h 920231"/>
              <a:gd name="connsiteX19" fmla="*/ 1023734 w 9517857"/>
              <a:gd name="connsiteY19" fmla="*/ 720446 h 920231"/>
              <a:gd name="connsiteX20" fmla="*/ 1063207 w 9517857"/>
              <a:gd name="connsiteY20" fmla="*/ 717526 h 920231"/>
              <a:gd name="connsiteX21" fmla="*/ 1081980 w 9517857"/>
              <a:gd name="connsiteY21" fmla="*/ 740330 h 920231"/>
              <a:gd name="connsiteX22" fmla="*/ 1218120 w 9517857"/>
              <a:gd name="connsiteY22" fmla="*/ 715155 h 920231"/>
              <a:gd name="connsiteX23" fmla="*/ 1397459 w 9517857"/>
              <a:gd name="connsiteY23" fmla="*/ 693065 h 920231"/>
              <a:gd name="connsiteX24" fmla="*/ 1580688 w 9517857"/>
              <a:gd name="connsiteY24" fmla="*/ 695572 h 920231"/>
              <a:gd name="connsiteX25" fmla="*/ 1772334 w 9517857"/>
              <a:gd name="connsiteY25" fmla="*/ 712515 h 920231"/>
              <a:gd name="connsiteX26" fmla="*/ 2002561 w 9517857"/>
              <a:gd name="connsiteY26" fmla="*/ 661792 h 920231"/>
              <a:gd name="connsiteX27" fmla="*/ 2135144 w 9517857"/>
              <a:gd name="connsiteY27" fmla="*/ 638376 h 920231"/>
              <a:gd name="connsiteX28" fmla="*/ 2440292 w 9517857"/>
              <a:gd name="connsiteY28" fmla="*/ 595737 h 920231"/>
              <a:gd name="connsiteX29" fmla="*/ 2547829 w 9517857"/>
              <a:gd name="connsiteY29" fmla="*/ 568025 h 920231"/>
              <a:gd name="connsiteX30" fmla="*/ 2658055 w 9517857"/>
              <a:gd name="connsiteY30" fmla="*/ 580602 h 920231"/>
              <a:gd name="connsiteX31" fmla="*/ 2693698 w 9517857"/>
              <a:gd name="connsiteY31" fmla="*/ 561904 h 920231"/>
              <a:gd name="connsiteX32" fmla="*/ 2699673 w 9517857"/>
              <a:gd name="connsiteY32" fmla="*/ 558275 h 920231"/>
              <a:gd name="connsiteX33" fmla="*/ 2727306 w 9517857"/>
              <a:gd name="connsiteY33" fmla="*/ 552573 h 920231"/>
              <a:gd name="connsiteX34" fmla="*/ 2730451 w 9517857"/>
              <a:gd name="connsiteY34" fmla="*/ 539933 h 920231"/>
              <a:gd name="connsiteX35" fmla="*/ 2768713 w 9517857"/>
              <a:gd name="connsiteY35" fmla="*/ 523450 h 920231"/>
              <a:gd name="connsiteX36" fmla="*/ 2820868 w 9517857"/>
              <a:gd name="connsiteY36" fmla="*/ 516035 h 920231"/>
              <a:gd name="connsiteX37" fmla="*/ 3073635 w 9517857"/>
              <a:gd name="connsiteY37" fmla="*/ 493169 h 920231"/>
              <a:gd name="connsiteX38" fmla="*/ 3222071 w 9517857"/>
              <a:gd name="connsiteY38" fmla="*/ 472434 h 920231"/>
              <a:gd name="connsiteX39" fmla="*/ 3274069 w 9517857"/>
              <a:gd name="connsiteY39" fmla="*/ 453480 h 920231"/>
              <a:gd name="connsiteX40" fmla="*/ 3349632 w 9517857"/>
              <a:gd name="connsiteY40" fmla="*/ 434458 h 920231"/>
              <a:gd name="connsiteX41" fmla="*/ 3479593 w 9517857"/>
              <a:gd name="connsiteY41" fmla="*/ 392312 h 920231"/>
              <a:gd name="connsiteX42" fmla="*/ 3651428 w 9517857"/>
              <a:gd name="connsiteY42" fmla="*/ 363682 h 920231"/>
              <a:gd name="connsiteX43" fmla="*/ 3750023 w 9517857"/>
              <a:gd name="connsiteY43" fmla="*/ 372553 h 920231"/>
              <a:gd name="connsiteX44" fmla="*/ 3844133 w 9517857"/>
              <a:gd name="connsiteY44" fmla="*/ 362523 h 920231"/>
              <a:gd name="connsiteX45" fmla="*/ 3933803 w 9517857"/>
              <a:gd name="connsiteY45" fmla="*/ 359190 h 920231"/>
              <a:gd name="connsiteX46" fmla="*/ 4266740 w 9517857"/>
              <a:gd name="connsiteY46" fmla="*/ 363329 h 920231"/>
              <a:gd name="connsiteX47" fmla="*/ 4430770 w 9517857"/>
              <a:gd name="connsiteY47" fmla="*/ 344518 h 920231"/>
              <a:gd name="connsiteX48" fmla="*/ 4512664 w 9517857"/>
              <a:gd name="connsiteY48" fmla="*/ 321823 h 920231"/>
              <a:gd name="connsiteX49" fmla="*/ 4616423 w 9517857"/>
              <a:gd name="connsiteY49" fmla="*/ 292789 h 920231"/>
              <a:gd name="connsiteX50" fmla="*/ 4807816 w 9517857"/>
              <a:gd name="connsiteY50" fmla="*/ 0 h 920231"/>
              <a:gd name="connsiteX51" fmla="*/ 4826683 w 9517857"/>
              <a:gd name="connsiteY51" fmla="*/ 165317 h 920231"/>
              <a:gd name="connsiteX52" fmla="*/ 4827826 w 9517857"/>
              <a:gd name="connsiteY52" fmla="*/ 248852 h 920231"/>
              <a:gd name="connsiteX53" fmla="*/ 4892569 w 9517857"/>
              <a:gd name="connsiteY53" fmla="*/ 251808 h 920231"/>
              <a:gd name="connsiteX54" fmla="*/ 4896611 w 9517857"/>
              <a:gd name="connsiteY54" fmla="*/ 242323 h 920231"/>
              <a:gd name="connsiteX55" fmla="*/ 4917286 w 9517857"/>
              <a:gd name="connsiteY55" fmla="*/ 245534 h 920231"/>
              <a:gd name="connsiteX56" fmla="*/ 4981173 w 9517857"/>
              <a:gd name="connsiteY56" fmla="*/ 248978 h 920231"/>
              <a:gd name="connsiteX57" fmla="*/ 5060397 w 9517857"/>
              <a:gd name="connsiteY57" fmla="*/ 265563 h 920231"/>
              <a:gd name="connsiteX58" fmla="*/ 5252996 w 9517857"/>
              <a:gd name="connsiteY58" fmla="*/ 272530 h 920231"/>
              <a:gd name="connsiteX59" fmla="*/ 5358056 w 9517857"/>
              <a:gd name="connsiteY59" fmla="*/ 249123 h 920231"/>
              <a:gd name="connsiteX60" fmla="*/ 5426496 w 9517857"/>
              <a:gd name="connsiteY60" fmla="*/ 237017 h 920231"/>
              <a:gd name="connsiteX61" fmla="*/ 5497161 w 9517857"/>
              <a:gd name="connsiteY61" fmla="*/ 230683 h 920231"/>
              <a:gd name="connsiteX62" fmla="*/ 5826043 w 9517857"/>
              <a:gd name="connsiteY62" fmla="*/ 149948 h 920231"/>
              <a:gd name="connsiteX63" fmla="*/ 6013415 w 9517857"/>
              <a:gd name="connsiteY63" fmla="*/ 139191 h 920231"/>
              <a:gd name="connsiteX64" fmla="*/ 6080994 w 9517857"/>
              <a:gd name="connsiteY64" fmla="*/ 144813 h 920231"/>
              <a:gd name="connsiteX65" fmla="*/ 6194152 w 9517857"/>
              <a:gd name="connsiteY65" fmla="*/ 153647 h 920231"/>
              <a:gd name="connsiteX66" fmla="*/ 6281379 w 9517857"/>
              <a:gd name="connsiteY66" fmla="*/ 183501 h 920231"/>
              <a:gd name="connsiteX67" fmla="*/ 6374947 w 9517857"/>
              <a:gd name="connsiteY67" fmla="*/ 181674 h 920231"/>
              <a:gd name="connsiteX68" fmla="*/ 6448518 w 9517857"/>
              <a:gd name="connsiteY68" fmla="*/ 166253 h 920231"/>
              <a:gd name="connsiteX69" fmla="*/ 6544700 w 9517857"/>
              <a:gd name="connsiteY69" fmla="*/ 169036 h 920231"/>
              <a:gd name="connsiteX70" fmla="*/ 6648353 w 9517857"/>
              <a:gd name="connsiteY70" fmla="*/ 174125 h 920231"/>
              <a:gd name="connsiteX71" fmla="*/ 6736227 w 9517857"/>
              <a:gd name="connsiteY71" fmla="*/ 175091 h 920231"/>
              <a:gd name="connsiteX72" fmla="*/ 6977218 w 9517857"/>
              <a:gd name="connsiteY72" fmla="*/ 186164 h 920231"/>
              <a:gd name="connsiteX73" fmla="*/ 7065221 w 9517857"/>
              <a:gd name="connsiteY73" fmla="*/ 229406 h 920231"/>
              <a:gd name="connsiteX74" fmla="*/ 7358195 w 9517857"/>
              <a:gd name="connsiteY74" fmla="*/ 253615 h 920231"/>
              <a:gd name="connsiteX75" fmla="*/ 7565449 w 9517857"/>
              <a:gd name="connsiteY75" fmla="*/ 260825 h 920231"/>
              <a:gd name="connsiteX76" fmla="*/ 7599285 w 9517857"/>
              <a:gd name="connsiteY76" fmla="*/ 267896 h 920231"/>
              <a:gd name="connsiteX77" fmla="*/ 7644411 w 9517857"/>
              <a:gd name="connsiteY77" fmla="*/ 260861 h 920231"/>
              <a:gd name="connsiteX78" fmla="*/ 7825110 w 9517857"/>
              <a:gd name="connsiteY78" fmla="*/ 230984 h 920231"/>
              <a:gd name="connsiteX79" fmla="*/ 7965805 w 9517857"/>
              <a:gd name="connsiteY79" fmla="*/ 202230 h 920231"/>
              <a:gd name="connsiteX80" fmla="*/ 8147401 w 9517857"/>
              <a:gd name="connsiteY80" fmla="*/ 207492 h 920231"/>
              <a:gd name="connsiteX81" fmla="*/ 8256033 w 9517857"/>
              <a:gd name="connsiteY81" fmla="*/ 195588 h 920231"/>
              <a:gd name="connsiteX82" fmla="*/ 8410677 w 9517857"/>
              <a:gd name="connsiteY82" fmla="*/ 174042 h 920231"/>
              <a:gd name="connsiteX83" fmla="*/ 8617841 w 9517857"/>
              <a:gd name="connsiteY83" fmla="*/ 157042 h 920231"/>
              <a:gd name="connsiteX84" fmla="*/ 8715976 w 9517857"/>
              <a:gd name="connsiteY84" fmla="*/ 180249 h 920231"/>
              <a:gd name="connsiteX85" fmla="*/ 8778827 w 9517857"/>
              <a:gd name="connsiteY85" fmla="*/ 174811 h 920231"/>
              <a:gd name="connsiteX86" fmla="*/ 8840778 w 9517857"/>
              <a:gd name="connsiteY86" fmla="*/ 145024 h 920231"/>
              <a:gd name="connsiteX87" fmla="*/ 9010380 w 9517857"/>
              <a:gd name="connsiteY87" fmla="*/ 93766 h 920231"/>
              <a:gd name="connsiteX88" fmla="*/ 9110856 w 9517857"/>
              <a:gd name="connsiteY88" fmla="*/ 72872 h 920231"/>
              <a:gd name="connsiteX89" fmla="*/ 9268817 w 9517857"/>
              <a:gd name="connsiteY89" fmla="*/ 54957 h 920231"/>
              <a:gd name="connsiteX90" fmla="*/ 9316667 w 9517857"/>
              <a:gd name="connsiteY90" fmla="*/ 46922 h 920231"/>
              <a:gd name="connsiteX91" fmla="*/ 9428209 w 9517857"/>
              <a:gd name="connsiteY91" fmla="*/ 31798 h 920231"/>
              <a:gd name="connsiteX92" fmla="*/ 9488916 w 9517857"/>
              <a:gd name="connsiteY92" fmla="*/ 1875 h 920231"/>
              <a:gd name="connsiteX0" fmla="*/ 9488916 w 9517857"/>
              <a:gd name="connsiteY0" fmla="*/ 1875 h 920231"/>
              <a:gd name="connsiteX1" fmla="*/ 9517857 w 9517857"/>
              <a:gd name="connsiteY1" fmla="*/ 1887 h 920231"/>
              <a:gd name="connsiteX2" fmla="*/ 9517857 w 9517857"/>
              <a:gd name="connsiteY2" fmla="*/ 920231 h 920231"/>
              <a:gd name="connsiteX3" fmla="*/ 14604 w 9517857"/>
              <a:gd name="connsiteY3" fmla="*/ 920231 h 920231"/>
              <a:gd name="connsiteX4" fmla="*/ 12841 w 9517857"/>
              <a:gd name="connsiteY4" fmla="*/ 919638 h 920231"/>
              <a:gd name="connsiteX5" fmla="*/ 93 w 9517857"/>
              <a:gd name="connsiteY5" fmla="*/ 914346 h 920231"/>
              <a:gd name="connsiteX6" fmla="*/ 58674 w 9517857"/>
              <a:gd name="connsiteY6" fmla="*/ 892197 h 920231"/>
              <a:gd name="connsiteX7" fmla="*/ 275005 w 9517857"/>
              <a:gd name="connsiteY7" fmla="*/ 809104 h 920231"/>
              <a:gd name="connsiteX8" fmla="*/ 587824 w 9517857"/>
              <a:gd name="connsiteY8" fmla="*/ 800070 h 920231"/>
              <a:gd name="connsiteX9" fmla="*/ 727985 w 9517857"/>
              <a:gd name="connsiteY9" fmla="*/ 721701 h 920231"/>
              <a:gd name="connsiteX10" fmla="*/ 778982 w 9517857"/>
              <a:gd name="connsiteY10" fmla="*/ 712017 h 920231"/>
              <a:gd name="connsiteX11" fmla="*/ 849944 w 9517857"/>
              <a:gd name="connsiteY11" fmla="*/ 719862 h 920231"/>
              <a:gd name="connsiteX12" fmla="*/ 901402 w 9517857"/>
              <a:gd name="connsiteY12" fmla="*/ 730920 h 920231"/>
              <a:gd name="connsiteX13" fmla="*/ 930946 w 9517857"/>
              <a:gd name="connsiteY13" fmla="*/ 735921 h 920231"/>
              <a:gd name="connsiteX14" fmla="*/ 986250 w 9517857"/>
              <a:gd name="connsiteY14" fmla="*/ 715405 h 920231"/>
              <a:gd name="connsiteX15" fmla="*/ 1013752 w 9517857"/>
              <a:gd name="connsiteY15" fmla="*/ 715236 h 920231"/>
              <a:gd name="connsiteX16" fmla="*/ 1023734 w 9517857"/>
              <a:gd name="connsiteY16" fmla="*/ 720446 h 920231"/>
              <a:gd name="connsiteX17" fmla="*/ 1063207 w 9517857"/>
              <a:gd name="connsiteY17" fmla="*/ 717526 h 920231"/>
              <a:gd name="connsiteX18" fmla="*/ 1081980 w 9517857"/>
              <a:gd name="connsiteY18" fmla="*/ 740330 h 920231"/>
              <a:gd name="connsiteX19" fmla="*/ 1218120 w 9517857"/>
              <a:gd name="connsiteY19" fmla="*/ 715155 h 920231"/>
              <a:gd name="connsiteX20" fmla="*/ 1397459 w 9517857"/>
              <a:gd name="connsiteY20" fmla="*/ 693065 h 920231"/>
              <a:gd name="connsiteX21" fmla="*/ 1580688 w 9517857"/>
              <a:gd name="connsiteY21" fmla="*/ 695572 h 920231"/>
              <a:gd name="connsiteX22" fmla="*/ 1772334 w 9517857"/>
              <a:gd name="connsiteY22" fmla="*/ 712515 h 920231"/>
              <a:gd name="connsiteX23" fmla="*/ 2002561 w 9517857"/>
              <a:gd name="connsiteY23" fmla="*/ 661792 h 920231"/>
              <a:gd name="connsiteX24" fmla="*/ 2135144 w 9517857"/>
              <a:gd name="connsiteY24" fmla="*/ 638376 h 920231"/>
              <a:gd name="connsiteX25" fmla="*/ 2440292 w 9517857"/>
              <a:gd name="connsiteY25" fmla="*/ 595737 h 920231"/>
              <a:gd name="connsiteX26" fmla="*/ 2547829 w 9517857"/>
              <a:gd name="connsiteY26" fmla="*/ 568025 h 920231"/>
              <a:gd name="connsiteX27" fmla="*/ 2658055 w 9517857"/>
              <a:gd name="connsiteY27" fmla="*/ 580602 h 920231"/>
              <a:gd name="connsiteX28" fmla="*/ 2693698 w 9517857"/>
              <a:gd name="connsiteY28" fmla="*/ 561904 h 920231"/>
              <a:gd name="connsiteX29" fmla="*/ 2699673 w 9517857"/>
              <a:gd name="connsiteY29" fmla="*/ 558275 h 920231"/>
              <a:gd name="connsiteX30" fmla="*/ 2727306 w 9517857"/>
              <a:gd name="connsiteY30" fmla="*/ 552573 h 920231"/>
              <a:gd name="connsiteX31" fmla="*/ 2730451 w 9517857"/>
              <a:gd name="connsiteY31" fmla="*/ 539933 h 920231"/>
              <a:gd name="connsiteX32" fmla="*/ 2768713 w 9517857"/>
              <a:gd name="connsiteY32" fmla="*/ 523450 h 920231"/>
              <a:gd name="connsiteX33" fmla="*/ 2820868 w 9517857"/>
              <a:gd name="connsiteY33" fmla="*/ 516035 h 920231"/>
              <a:gd name="connsiteX34" fmla="*/ 3073635 w 9517857"/>
              <a:gd name="connsiteY34" fmla="*/ 493169 h 920231"/>
              <a:gd name="connsiteX35" fmla="*/ 3222071 w 9517857"/>
              <a:gd name="connsiteY35" fmla="*/ 472434 h 920231"/>
              <a:gd name="connsiteX36" fmla="*/ 3274069 w 9517857"/>
              <a:gd name="connsiteY36" fmla="*/ 453480 h 920231"/>
              <a:gd name="connsiteX37" fmla="*/ 3349632 w 9517857"/>
              <a:gd name="connsiteY37" fmla="*/ 434458 h 920231"/>
              <a:gd name="connsiteX38" fmla="*/ 3479593 w 9517857"/>
              <a:gd name="connsiteY38" fmla="*/ 392312 h 920231"/>
              <a:gd name="connsiteX39" fmla="*/ 3651428 w 9517857"/>
              <a:gd name="connsiteY39" fmla="*/ 363682 h 920231"/>
              <a:gd name="connsiteX40" fmla="*/ 3750023 w 9517857"/>
              <a:gd name="connsiteY40" fmla="*/ 372553 h 920231"/>
              <a:gd name="connsiteX41" fmla="*/ 3844133 w 9517857"/>
              <a:gd name="connsiteY41" fmla="*/ 362523 h 920231"/>
              <a:gd name="connsiteX42" fmla="*/ 3933803 w 9517857"/>
              <a:gd name="connsiteY42" fmla="*/ 359190 h 920231"/>
              <a:gd name="connsiteX43" fmla="*/ 4266740 w 9517857"/>
              <a:gd name="connsiteY43" fmla="*/ 363329 h 920231"/>
              <a:gd name="connsiteX44" fmla="*/ 4430770 w 9517857"/>
              <a:gd name="connsiteY44" fmla="*/ 344518 h 920231"/>
              <a:gd name="connsiteX45" fmla="*/ 4512664 w 9517857"/>
              <a:gd name="connsiteY45" fmla="*/ 321823 h 920231"/>
              <a:gd name="connsiteX46" fmla="*/ 4616423 w 9517857"/>
              <a:gd name="connsiteY46" fmla="*/ 292789 h 920231"/>
              <a:gd name="connsiteX47" fmla="*/ 4807816 w 9517857"/>
              <a:gd name="connsiteY47" fmla="*/ 0 h 920231"/>
              <a:gd name="connsiteX48" fmla="*/ 4826683 w 9517857"/>
              <a:gd name="connsiteY48" fmla="*/ 165317 h 920231"/>
              <a:gd name="connsiteX49" fmla="*/ 4827826 w 9517857"/>
              <a:gd name="connsiteY49" fmla="*/ 248852 h 920231"/>
              <a:gd name="connsiteX50" fmla="*/ 4892569 w 9517857"/>
              <a:gd name="connsiteY50" fmla="*/ 251808 h 920231"/>
              <a:gd name="connsiteX51" fmla="*/ 4896611 w 9517857"/>
              <a:gd name="connsiteY51" fmla="*/ 242323 h 920231"/>
              <a:gd name="connsiteX52" fmla="*/ 4917286 w 9517857"/>
              <a:gd name="connsiteY52" fmla="*/ 245534 h 920231"/>
              <a:gd name="connsiteX53" fmla="*/ 4981173 w 9517857"/>
              <a:gd name="connsiteY53" fmla="*/ 248978 h 920231"/>
              <a:gd name="connsiteX54" fmla="*/ 5060397 w 9517857"/>
              <a:gd name="connsiteY54" fmla="*/ 265563 h 920231"/>
              <a:gd name="connsiteX55" fmla="*/ 5252996 w 9517857"/>
              <a:gd name="connsiteY55" fmla="*/ 272530 h 920231"/>
              <a:gd name="connsiteX56" fmla="*/ 5358056 w 9517857"/>
              <a:gd name="connsiteY56" fmla="*/ 249123 h 920231"/>
              <a:gd name="connsiteX57" fmla="*/ 5426496 w 9517857"/>
              <a:gd name="connsiteY57" fmla="*/ 237017 h 920231"/>
              <a:gd name="connsiteX58" fmla="*/ 5497161 w 9517857"/>
              <a:gd name="connsiteY58" fmla="*/ 230683 h 920231"/>
              <a:gd name="connsiteX59" fmla="*/ 5826043 w 9517857"/>
              <a:gd name="connsiteY59" fmla="*/ 149948 h 920231"/>
              <a:gd name="connsiteX60" fmla="*/ 6013415 w 9517857"/>
              <a:gd name="connsiteY60" fmla="*/ 139191 h 920231"/>
              <a:gd name="connsiteX61" fmla="*/ 6080994 w 9517857"/>
              <a:gd name="connsiteY61" fmla="*/ 144813 h 920231"/>
              <a:gd name="connsiteX62" fmla="*/ 6194152 w 9517857"/>
              <a:gd name="connsiteY62" fmla="*/ 153647 h 920231"/>
              <a:gd name="connsiteX63" fmla="*/ 6281379 w 9517857"/>
              <a:gd name="connsiteY63" fmla="*/ 183501 h 920231"/>
              <a:gd name="connsiteX64" fmla="*/ 6374947 w 9517857"/>
              <a:gd name="connsiteY64" fmla="*/ 181674 h 920231"/>
              <a:gd name="connsiteX65" fmla="*/ 6448518 w 9517857"/>
              <a:gd name="connsiteY65" fmla="*/ 166253 h 920231"/>
              <a:gd name="connsiteX66" fmla="*/ 6544700 w 9517857"/>
              <a:gd name="connsiteY66" fmla="*/ 169036 h 920231"/>
              <a:gd name="connsiteX67" fmla="*/ 6648353 w 9517857"/>
              <a:gd name="connsiteY67" fmla="*/ 174125 h 920231"/>
              <a:gd name="connsiteX68" fmla="*/ 6736227 w 9517857"/>
              <a:gd name="connsiteY68" fmla="*/ 175091 h 920231"/>
              <a:gd name="connsiteX69" fmla="*/ 6977218 w 9517857"/>
              <a:gd name="connsiteY69" fmla="*/ 186164 h 920231"/>
              <a:gd name="connsiteX70" fmla="*/ 7065221 w 9517857"/>
              <a:gd name="connsiteY70" fmla="*/ 229406 h 920231"/>
              <a:gd name="connsiteX71" fmla="*/ 7358195 w 9517857"/>
              <a:gd name="connsiteY71" fmla="*/ 253615 h 920231"/>
              <a:gd name="connsiteX72" fmla="*/ 7565449 w 9517857"/>
              <a:gd name="connsiteY72" fmla="*/ 260825 h 920231"/>
              <a:gd name="connsiteX73" fmla="*/ 7599285 w 9517857"/>
              <a:gd name="connsiteY73" fmla="*/ 267896 h 920231"/>
              <a:gd name="connsiteX74" fmla="*/ 7644411 w 9517857"/>
              <a:gd name="connsiteY74" fmla="*/ 260861 h 920231"/>
              <a:gd name="connsiteX75" fmla="*/ 7825110 w 9517857"/>
              <a:gd name="connsiteY75" fmla="*/ 230984 h 920231"/>
              <a:gd name="connsiteX76" fmla="*/ 7965805 w 9517857"/>
              <a:gd name="connsiteY76" fmla="*/ 202230 h 920231"/>
              <a:gd name="connsiteX77" fmla="*/ 8147401 w 9517857"/>
              <a:gd name="connsiteY77" fmla="*/ 207492 h 920231"/>
              <a:gd name="connsiteX78" fmla="*/ 8256033 w 9517857"/>
              <a:gd name="connsiteY78" fmla="*/ 195588 h 920231"/>
              <a:gd name="connsiteX79" fmla="*/ 8410677 w 9517857"/>
              <a:gd name="connsiteY79" fmla="*/ 174042 h 920231"/>
              <a:gd name="connsiteX80" fmla="*/ 8617841 w 9517857"/>
              <a:gd name="connsiteY80" fmla="*/ 157042 h 920231"/>
              <a:gd name="connsiteX81" fmla="*/ 8715976 w 9517857"/>
              <a:gd name="connsiteY81" fmla="*/ 180249 h 920231"/>
              <a:gd name="connsiteX82" fmla="*/ 8778827 w 9517857"/>
              <a:gd name="connsiteY82" fmla="*/ 174811 h 920231"/>
              <a:gd name="connsiteX83" fmla="*/ 8840778 w 9517857"/>
              <a:gd name="connsiteY83" fmla="*/ 145024 h 920231"/>
              <a:gd name="connsiteX84" fmla="*/ 9010380 w 9517857"/>
              <a:gd name="connsiteY84" fmla="*/ 93766 h 920231"/>
              <a:gd name="connsiteX85" fmla="*/ 9110856 w 9517857"/>
              <a:gd name="connsiteY85" fmla="*/ 72872 h 920231"/>
              <a:gd name="connsiteX86" fmla="*/ 9268817 w 9517857"/>
              <a:gd name="connsiteY86" fmla="*/ 54957 h 920231"/>
              <a:gd name="connsiteX87" fmla="*/ 9316667 w 9517857"/>
              <a:gd name="connsiteY87" fmla="*/ 46922 h 920231"/>
              <a:gd name="connsiteX88" fmla="*/ 9428209 w 9517857"/>
              <a:gd name="connsiteY88" fmla="*/ 31798 h 920231"/>
              <a:gd name="connsiteX89" fmla="*/ 9488916 w 9517857"/>
              <a:gd name="connsiteY89" fmla="*/ 1875 h 920231"/>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826683 w 9517857"/>
              <a:gd name="connsiteY48" fmla="*/ 163442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750023 w 9517857"/>
              <a:gd name="connsiteY39" fmla="*/ 370678 h 918356"/>
              <a:gd name="connsiteX40" fmla="*/ 3844133 w 9517857"/>
              <a:gd name="connsiteY40" fmla="*/ 360648 h 918356"/>
              <a:gd name="connsiteX41" fmla="*/ 3933803 w 9517857"/>
              <a:gd name="connsiteY41" fmla="*/ 357315 h 918356"/>
              <a:gd name="connsiteX42" fmla="*/ 4266740 w 9517857"/>
              <a:gd name="connsiteY42" fmla="*/ 361454 h 918356"/>
              <a:gd name="connsiteX43" fmla="*/ 4430770 w 9517857"/>
              <a:gd name="connsiteY43" fmla="*/ 342643 h 918356"/>
              <a:gd name="connsiteX44" fmla="*/ 4512664 w 9517857"/>
              <a:gd name="connsiteY44" fmla="*/ 319948 h 918356"/>
              <a:gd name="connsiteX45" fmla="*/ 4616423 w 9517857"/>
              <a:gd name="connsiteY45" fmla="*/ 290914 h 918356"/>
              <a:gd name="connsiteX46" fmla="*/ 4689163 w 9517857"/>
              <a:gd name="connsiteY46" fmla="*/ 272812 h 918356"/>
              <a:gd name="connsiteX47" fmla="*/ 4783273 w 9517857"/>
              <a:gd name="connsiteY47" fmla="*/ 248463 h 918356"/>
              <a:gd name="connsiteX48" fmla="*/ 4836507 w 9517857"/>
              <a:gd name="connsiteY48" fmla="*/ 256788 h 918356"/>
              <a:gd name="connsiteX49" fmla="*/ 4892569 w 9517857"/>
              <a:gd name="connsiteY49" fmla="*/ 249933 h 918356"/>
              <a:gd name="connsiteX50" fmla="*/ 4896611 w 9517857"/>
              <a:gd name="connsiteY50" fmla="*/ 240448 h 918356"/>
              <a:gd name="connsiteX51" fmla="*/ 4917286 w 9517857"/>
              <a:gd name="connsiteY51" fmla="*/ 243659 h 918356"/>
              <a:gd name="connsiteX52" fmla="*/ 4981173 w 9517857"/>
              <a:gd name="connsiteY52" fmla="*/ 247103 h 918356"/>
              <a:gd name="connsiteX53" fmla="*/ 5060397 w 9517857"/>
              <a:gd name="connsiteY53" fmla="*/ 263688 h 918356"/>
              <a:gd name="connsiteX54" fmla="*/ 5252996 w 9517857"/>
              <a:gd name="connsiteY54" fmla="*/ 270655 h 918356"/>
              <a:gd name="connsiteX55" fmla="*/ 5358056 w 9517857"/>
              <a:gd name="connsiteY55" fmla="*/ 247248 h 918356"/>
              <a:gd name="connsiteX56" fmla="*/ 5426496 w 9517857"/>
              <a:gd name="connsiteY56" fmla="*/ 235142 h 918356"/>
              <a:gd name="connsiteX57" fmla="*/ 5497161 w 9517857"/>
              <a:gd name="connsiteY57" fmla="*/ 228808 h 918356"/>
              <a:gd name="connsiteX58" fmla="*/ 5826043 w 9517857"/>
              <a:gd name="connsiteY58" fmla="*/ 148073 h 918356"/>
              <a:gd name="connsiteX59" fmla="*/ 6007627 w 9517857"/>
              <a:gd name="connsiteY59" fmla="*/ 147126 h 918356"/>
              <a:gd name="connsiteX60" fmla="*/ 6080994 w 9517857"/>
              <a:gd name="connsiteY60" fmla="*/ 142938 h 918356"/>
              <a:gd name="connsiteX61" fmla="*/ 6194152 w 9517857"/>
              <a:gd name="connsiteY61" fmla="*/ 151772 h 918356"/>
              <a:gd name="connsiteX62" fmla="*/ 6281379 w 9517857"/>
              <a:gd name="connsiteY62" fmla="*/ 181626 h 918356"/>
              <a:gd name="connsiteX63" fmla="*/ 6489033 w 9517857"/>
              <a:gd name="connsiteY63" fmla="*/ 167648 h 918356"/>
              <a:gd name="connsiteX64" fmla="*/ 6544700 w 9517857"/>
              <a:gd name="connsiteY64" fmla="*/ 167161 h 918356"/>
              <a:gd name="connsiteX65" fmla="*/ 6648353 w 9517857"/>
              <a:gd name="connsiteY65" fmla="*/ 172250 h 918356"/>
              <a:gd name="connsiteX66" fmla="*/ 6736227 w 9517857"/>
              <a:gd name="connsiteY66" fmla="*/ 173216 h 918356"/>
              <a:gd name="connsiteX67" fmla="*/ 6977218 w 9517857"/>
              <a:gd name="connsiteY67" fmla="*/ 184289 h 918356"/>
              <a:gd name="connsiteX68" fmla="*/ 7065221 w 9517857"/>
              <a:gd name="connsiteY68" fmla="*/ 227531 h 918356"/>
              <a:gd name="connsiteX69" fmla="*/ 7358195 w 9517857"/>
              <a:gd name="connsiteY69" fmla="*/ 251740 h 918356"/>
              <a:gd name="connsiteX70" fmla="*/ 7565449 w 9517857"/>
              <a:gd name="connsiteY70" fmla="*/ 258950 h 918356"/>
              <a:gd name="connsiteX71" fmla="*/ 7599285 w 9517857"/>
              <a:gd name="connsiteY71" fmla="*/ 266021 h 918356"/>
              <a:gd name="connsiteX72" fmla="*/ 7644411 w 9517857"/>
              <a:gd name="connsiteY72" fmla="*/ 258986 h 918356"/>
              <a:gd name="connsiteX73" fmla="*/ 7825110 w 9517857"/>
              <a:gd name="connsiteY73" fmla="*/ 229109 h 918356"/>
              <a:gd name="connsiteX74" fmla="*/ 7965805 w 9517857"/>
              <a:gd name="connsiteY74" fmla="*/ 200355 h 918356"/>
              <a:gd name="connsiteX75" fmla="*/ 8147401 w 9517857"/>
              <a:gd name="connsiteY75" fmla="*/ 205617 h 918356"/>
              <a:gd name="connsiteX76" fmla="*/ 8256033 w 9517857"/>
              <a:gd name="connsiteY76" fmla="*/ 193713 h 918356"/>
              <a:gd name="connsiteX77" fmla="*/ 8410677 w 9517857"/>
              <a:gd name="connsiteY77" fmla="*/ 172167 h 918356"/>
              <a:gd name="connsiteX78" fmla="*/ 8617841 w 9517857"/>
              <a:gd name="connsiteY78" fmla="*/ 155167 h 918356"/>
              <a:gd name="connsiteX79" fmla="*/ 8715976 w 9517857"/>
              <a:gd name="connsiteY79" fmla="*/ 178374 h 918356"/>
              <a:gd name="connsiteX80" fmla="*/ 8778827 w 9517857"/>
              <a:gd name="connsiteY80" fmla="*/ 172936 h 918356"/>
              <a:gd name="connsiteX81" fmla="*/ 8855248 w 9517857"/>
              <a:gd name="connsiteY81" fmla="*/ 143149 h 918356"/>
              <a:gd name="connsiteX82" fmla="*/ 9010380 w 9517857"/>
              <a:gd name="connsiteY82" fmla="*/ 91891 h 918356"/>
              <a:gd name="connsiteX83" fmla="*/ 9110856 w 9517857"/>
              <a:gd name="connsiteY83" fmla="*/ 70997 h 918356"/>
              <a:gd name="connsiteX84" fmla="*/ 9268817 w 9517857"/>
              <a:gd name="connsiteY84" fmla="*/ 53082 h 918356"/>
              <a:gd name="connsiteX85" fmla="*/ 9316667 w 9517857"/>
              <a:gd name="connsiteY85" fmla="*/ 45047 h 918356"/>
              <a:gd name="connsiteX86" fmla="*/ 9428209 w 9517857"/>
              <a:gd name="connsiteY86" fmla="*/ 29923 h 918356"/>
              <a:gd name="connsiteX87" fmla="*/ 9488916 w 9517857"/>
              <a:gd name="connsiteY8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844133 w 9517857"/>
              <a:gd name="connsiteY39" fmla="*/ 360648 h 918356"/>
              <a:gd name="connsiteX40" fmla="*/ 3933803 w 9517857"/>
              <a:gd name="connsiteY40" fmla="*/ 357315 h 918356"/>
              <a:gd name="connsiteX41" fmla="*/ 4266740 w 9517857"/>
              <a:gd name="connsiteY41" fmla="*/ 361454 h 918356"/>
              <a:gd name="connsiteX42" fmla="*/ 4430770 w 9517857"/>
              <a:gd name="connsiteY42" fmla="*/ 342643 h 918356"/>
              <a:gd name="connsiteX43" fmla="*/ 4512664 w 9517857"/>
              <a:gd name="connsiteY43" fmla="*/ 319948 h 918356"/>
              <a:gd name="connsiteX44" fmla="*/ 4616423 w 9517857"/>
              <a:gd name="connsiteY44" fmla="*/ 290914 h 918356"/>
              <a:gd name="connsiteX45" fmla="*/ 4689163 w 9517857"/>
              <a:gd name="connsiteY45" fmla="*/ 272812 h 918356"/>
              <a:gd name="connsiteX46" fmla="*/ 4783273 w 9517857"/>
              <a:gd name="connsiteY46" fmla="*/ 248463 h 918356"/>
              <a:gd name="connsiteX47" fmla="*/ 4836507 w 9517857"/>
              <a:gd name="connsiteY47" fmla="*/ 256788 h 918356"/>
              <a:gd name="connsiteX48" fmla="*/ 4892569 w 9517857"/>
              <a:gd name="connsiteY48" fmla="*/ 249933 h 918356"/>
              <a:gd name="connsiteX49" fmla="*/ 4896611 w 9517857"/>
              <a:gd name="connsiteY49" fmla="*/ 240448 h 918356"/>
              <a:gd name="connsiteX50" fmla="*/ 4917286 w 9517857"/>
              <a:gd name="connsiteY50" fmla="*/ 243659 h 918356"/>
              <a:gd name="connsiteX51" fmla="*/ 4981173 w 9517857"/>
              <a:gd name="connsiteY51" fmla="*/ 247103 h 918356"/>
              <a:gd name="connsiteX52" fmla="*/ 5060397 w 9517857"/>
              <a:gd name="connsiteY52" fmla="*/ 263688 h 918356"/>
              <a:gd name="connsiteX53" fmla="*/ 5252996 w 9517857"/>
              <a:gd name="connsiteY53" fmla="*/ 270655 h 918356"/>
              <a:gd name="connsiteX54" fmla="*/ 5358056 w 9517857"/>
              <a:gd name="connsiteY54" fmla="*/ 247248 h 918356"/>
              <a:gd name="connsiteX55" fmla="*/ 5426496 w 9517857"/>
              <a:gd name="connsiteY55" fmla="*/ 235142 h 918356"/>
              <a:gd name="connsiteX56" fmla="*/ 5497161 w 9517857"/>
              <a:gd name="connsiteY56" fmla="*/ 228808 h 918356"/>
              <a:gd name="connsiteX57" fmla="*/ 5826043 w 9517857"/>
              <a:gd name="connsiteY57" fmla="*/ 148073 h 918356"/>
              <a:gd name="connsiteX58" fmla="*/ 6007627 w 9517857"/>
              <a:gd name="connsiteY58" fmla="*/ 147126 h 918356"/>
              <a:gd name="connsiteX59" fmla="*/ 6080994 w 9517857"/>
              <a:gd name="connsiteY59" fmla="*/ 142938 h 918356"/>
              <a:gd name="connsiteX60" fmla="*/ 6194152 w 9517857"/>
              <a:gd name="connsiteY60" fmla="*/ 151772 h 918356"/>
              <a:gd name="connsiteX61" fmla="*/ 6281379 w 9517857"/>
              <a:gd name="connsiteY61" fmla="*/ 181626 h 918356"/>
              <a:gd name="connsiteX62" fmla="*/ 6489033 w 9517857"/>
              <a:gd name="connsiteY62" fmla="*/ 167648 h 918356"/>
              <a:gd name="connsiteX63" fmla="*/ 6544700 w 9517857"/>
              <a:gd name="connsiteY63" fmla="*/ 167161 h 918356"/>
              <a:gd name="connsiteX64" fmla="*/ 6648353 w 9517857"/>
              <a:gd name="connsiteY64" fmla="*/ 172250 h 918356"/>
              <a:gd name="connsiteX65" fmla="*/ 6736227 w 9517857"/>
              <a:gd name="connsiteY65" fmla="*/ 173216 h 918356"/>
              <a:gd name="connsiteX66" fmla="*/ 6977218 w 9517857"/>
              <a:gd name="connsiteY66" fmla="*/ 184289 h 918356"/>
              <a:gd name="connsiteX67" fmla="*/ 7065221 w 9517857"/>
              <a:gd name="connsiteY67" fmla="*/ 227531 h 918356"/>
              <a:gd name="connsiteX68" fmla="*/ 7358195 w 9517857"/>
              <a:gd name="connsiteY68" fmla="*/ 251740 h 918356"/>
              <a:gd name="connsiteX69" fmla="*/ 7565449 w 9517857"/>
              <a:gd name="connsiteY69" fmla="*/ 258950 h 918356"/>
              <a:gd name="connsiteX70" fmla="*/ 7599285 w 9517857"/>
              <a:gd name="connsiteY70" fmla="*/ 266021 h 918356"/>
              <a:gd name="connsiteX71" fmla="*/ 7644411 w 9517857"/>
              <a:gd name="connsiteY71" fmla="*/ 258986 h 918356"/>
              <a:gd name="connsiteX72" fmla="*/ 7825110 w 9517857"/>
              <a:gd name="connsiteY72" fmla="*/ 229109 h 918356"/>
              <a:gd name="connsiteX73" fmla="*/ 7965805 w 9517857"/>
              <a:gd name="connsiteY73" fmla="*/ 200355 h 918356"/>
              <a:gd name="connsiteX74" fmla="*/ 8147401 w 9517857"/>
              <a:gd name="connsiteY74" fmla="*/ 205617 h 918356"/>
              <a:gd name="connsiteX75" fmla="*/ 8256033 w 9517857"/>
              <a:gd name="connsiteY75" fmla="*/ 193713 h 918356"/>
              <a:gd name="connsiteX76" fmla="*/ 8410677 w 9517857"/>
              <a:gd name="connsiteY76" fmla="*/ 172167 h 918356"/>
              <a:gd name="connsiteX77" fmla="*/ 8617841 w 9517857"/>
              <a:gd name="connsiteY77" fmla="*/ 155167 h 918356"/>
              <a:gd name="connsiteX78" fmla="*/ 8715976 w 9517857"/>
              <a:gd name="connsiteY78" fmla="*/ 178374 h 918356"/>
              <a:gd name="connsiteX79" fmla="*/ 8778827 w 9517857"/>
              <a:gd name="connsiteY79" fmla="*/ 172936 h 918356"/>
              <a:gd name="connsiteX80" fmla="*/ 8855248 w 9517857"/>
              <a:gd name="connsiteY80" fmla="*/ 143149 h 918356"/>
              <a:gd name="connsiteX81" fmla="*/ 9010380 w 9517857"/>
              <a:gd name="connsiteY81" fmla="*/ 91891 h 918356"/>
              <a:gd name="connsiteX82" fmla="*/ 9110856 w 9517857"/>
              <a:gd name="connsiteY82" fmla="*/ 70997 h 918356"/>
              <a:gd name="connsiteX83" fmla="*/ 9268817 w 9517857"/>
              <a:gd name="connsiteY83" fmla="*/ 53082 h 918356"/>
              <a:gd name="connsiteX84" fmla="*/ 9316667 w 9517857"/>
              <a:gd name="connsiteY84" fmla="*/ 45047 h 918356"/>
              <a:gd name="connsiteX85" fmla="*/ 9428209 w 9517857"/>
              <a:gd name="connsiteY85" fmla="*/ 29923 h 918356"/>
              <a:gd name="connsiteX86" fmla="*/ 9488916 w 9517857"/>
              <a:gd name="connsiteY8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78982 w 9517857"/>
              <a:gd name="connsiteY9" fmla="*/ 710142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142754 w 9517857"/>
              <a:gd name="connsiteY17" fmla="*/ 725374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02561 w 9517857"/>
              <a:gd name="connsiteY21" fmla="*/ 659917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2820868 w 9517857"/>
              <a:gd name="connsiteY28" fmla="*/ 514160 h 918356"/>
              <a:gd name="connsiteX29" fmla="*/ 3073635 w 9517857"/>
              <a:gd name="connsiteY29" fmla="*/ 491294 h 918356"/>
              <a:gd name="connsiteX30" fmla="*/ 3222071 w 9517857"/>
              <a:gd name="connsiteY30" fmla="*/ 470559 h 918356"/>
              <a:gd name="connsiteX31" fmla="*/ 3274069 w 9517857"/>
              <a:gd name="connsiteY31" fmla="*/ 451605 h 918356"/>
              <a:gd name="connsiteX32" fmla="*/ 3349632 w 9517857"/>
              <a:gd name="connsiteY32" fmla="*/ 432583 h 918356"/>
              <a:gd name="connsiteX33" fmla="*/ 3479593 w 9517857"/>
              <a:gd name="connsiteY33" fmla="*/ 390437 h 918356"/>
              <a:gd name="connsiteX34" fmla="*/ 3651428 w 9517857"/>
              <a:gd name="connsiteY34" fmla="*/ 361807 h 918356"/>
              <a:gd name="connsiteX35" fmla="*/ 3844133 w 9517857"/>
              <a:gd name="connsiteY35" fmla="*/ 360648 h 918356"/>
              <a:gd name="connsiteX36" fmla="*/ 3933803 w 9517857"/>
              <a:gd name="connsiteY36" fmla="*/ 357315 h 918356"/>
              <a:gd name="connsiteX37" fmla="*/ 4266740 w 9517857"/>
              <a:gd name="connsiteY37" fmla="*/ 361454 h 918356"/>
              <a:gd name="connsiteX38" fmla="*/ 4430770 w 9517857"/>
              <a:gd name="connsiteY38" fmla="*/ 342643 h 918356"/>
              <a:gd name="connsiteX39" fmla="*/ 4512664 w 9517857"/>
              <a:gd name="connsiteY39" fmla="*/ 319948 h 918356"/>
              <a:gd name="connsiteX40" fmla="*/ 4616423 w 9517857"/>
              <a:gd name="connsiteY40" fmla="*/ 290914 h 918356"/>
              <a:gd name="connsiteX41" fmla="*/ 4689163 w 9517857"/>
              <a:gd name="connsiteY41" fmla="*/ 272812 h 918356"/>
              <a:gd name="connsiteX42" fmla="*/ 4783273 w 9517857"/>
              <a:gd name="connsiteY42" fmla="*/ 248463 h 918356"/>
              <a:gd name="connsiteX43" fmla="*/ 4836507 w 9517857"/>
              <a:gd name="connsiteY43" fmla="*/ 256788 h 918356"/>
              <a:gd name="connsiteX44" fmla="*/ 4892569 w 9517857"/>
              <a:gd name="connsiteY44" fmla="*/ 249933 h 918356"/>
              <a:gd name="connsiteX45" fmla="*/ 4896611 w 9517857"/>
              <a:gd name="connsiteY45" fmla="*/ 240448 h 918356"/>
              <a:gd name="connsiteX46" fmla="*/ 4917286 w 9517857"/>
              <a:gd name="connsiteY46" fmla="*/ 243659 h 918356"/>
              <a:gd name="connsiteX47" fmla="*/ 4981173 w 9517857"/>
              <a:gd name="connsiteY47" fmla="*/ 247103 h 918356"/>
              <a:gd name="connsiteX48" fmla="*/ 5060397 w 9517857"/>
              <a:gd name="connsiteY48" fmla="*/ 263688 h 918356"/>
              <a:gd name="connsiteX49" fmla="*/ 5252996 w 9517857"/>
              <a:gd name="connsiteY49" fmla="*/ 270655 h 918356"/>
              <a:gd name="connsiteX50" fmla="*/ 5358056 w 9517857"/>
              <a:gd name="connsiteY50" fmla="*/ 247248 h 918356"/>
              <a:gd name="connsiteX51" fmla="*/ 5426496 w 9517857"/>
              <a:gd name="connsiteY51" fmla="*/ 235142 h 918356"/>
              <a:gd name="connsiteX52" fmla="*/ 5497161 w 9517857"/>
              <a:gd name="connsiteY52" fmla="*/ 228808 h 918356"/>
              <a:gd name="connsiteX53" fmla="*/ 5826043 w 9517857"/>
              <a:gd name="connsiteY53" fmla="*/ 148073 h 918356"/>
              <a:gd name="connsiteX54" fmla="*/ 6007627 w 9517857"/>
              <a:gd name="connsiteY54" fmla="*/ 147126 h 918356"/>
              <a:gd name="connsiteX55" fmla="*/ 6080994 w 9517857"/>
              <a:gd name="connsiteY55" fmla="*/ 142938 h 918356"/>
              <a:gd name="connsiteX56" fmla="*/ 6194152 w 9517857"/>
              <a:gd name="connsiteY56" fmla="*/ 151772 h 918356"/>
              <a:gd name="connsiteX57" fmla="*/ 6281379 w 9517857"/>
              <a:gd name="connsiteY57" fmla="*/ 181626 h 918356"/>
              <a:gd name="connsiteX58" fmla="*/ 6489033 w 9517857"/>
              <a:gd name="connsiteY58" fmla="*/ 167648 h 918356"/>
              <a:gd name="connsiteX59" fmla="*/ 6544700 w 9517857"/>
              <a:gd name="connsiteY59" fmla="*/ 167161 h 918356"/>
              <a:gd name="connsiteX60" fmla="*/ 6648353 w 9517857"/>
              <a:gd name="connsiteY60" fmla="*/ 172250 h 918356"/>
              <a:gd name="connsiteX61" fmla="*/ 6736227 w 9517857"/>
              <a:gd name="connsiteY61" fmla="*/ 173216 h 918356"/>
              <a:gd name="connsiteX62" fmla="*/ 6977218 w 9517857"/>
              <a:gd name="connsiteY62" fmla="*/ 184289 h 918356"/>
              <a:gd name="connsiteX63" fmla="*/ 7065221 w 9517857"/>
              <a:gd name="connsiteY63" fmla="*/ 227531 h 918356"/>
              <a:gd name="connsiteX64" fmla="*/ 7358195 w 9517857"/>
              <a:gd name="connsiteY64" fmla="*/ 251740 h 918356"/>
              <a:gd name="connsiteX65" fmla="*/ 7565449 w 9517857"/>
              <a:gd name="connsiteY65" fmla="*/ 258950 h 918356"/>
              <a:gd name="connsiteX66" fmla="*/ 7599285 w 9517857"/>
              <a:gd name="connsiteY66" fmla="*/ 266021 h 918356"/>
              <a:gd name="connsiteX67" fmla="*/ 7644411 w 9517857"/>
              <a:gd name="connsiteY67" fmla="*/ 258986 h 918356"/>
              <a:gd name="connsiteX68" fmla="*/ 7825110 w 9517857"/>
              <a:gd name="connsiteY68" fmla="*/ 229109 h 918356"/>
              <a:gd name="connsiteX69" fmla="*/ 7965805 w 9517857"/>
              <a:gd name="connsiteY69" fmla="*/ 200355 h 918356"/>
              <a:gd name="connsiteX70" fmla="*/ 8147401 w 9517857"/>
              <a:gd name="connsiteY70" fmla="*/ 205617 h 918356"/>
              <a:gd name="connsiteX71" fmla="*/ 8256033 w 9517857"/>
              <a:gd name="connsiteY71" fmla="*/ 193713 h 918356"/>
              <a:gd name="connsiteX72" fmla="*/ 8410677 w 9517857"/>
              <a:gd name="connsiteY72" fmla="*/ 172167 h 918356"/>
              <a:gd name="connsiteX73" fmla="*/ 8614948 w 9517857"/>
              <a:gd name="connsiteY73" fmla="*/ 168247 h 918356"/>
              <a:gd name="connsiteX74" fmla="*/ 8715976 w 9517857"/>
              <a:gd name="connsiteY74" fmla="*/ 178374 h 918356"/>
              <a:gd name="connsiteX75" fmla="*/ 8778827 w 9517857"/>
              <a:gd name="connsiteY75" fmla="*/ 172936 h 918356"/>
              <a:gd name="connsiteX76" fmla="*/ 8855248 w 9517857"/>
              <a:gd name="connsiteY76" fmla="*/ 143149 h 918356"/>
              <a:gd name="connsiteX77" fmla="*/ 9010380 w 9517857"/>
              <a:gd name="connsiteY77" fmla="*/ 91891 h 918356"/>
              <a:gd name="connsiteX78" fmla="*/ 9110856 w 9517857"/>
              <a:gd name="connsiteY78" fmla="*/ 70997 h 918356"/>
              <a:gd name="connsiteX79" fmla="*/ 9268817 w 9517857"/>
              <a:gd name="connsiteY79" fmla="*/ 53082 h 918356"/>
              <a:gd name="connsiteX80" fmla="*/ 9316667 w 9517857"/>
              <a:gd name="connsiteY80" fmla="*/ 45047 h 918356"/>
              <a:gd name="connsiteX81" fmla="*/ 9428209 w 9517857"/>
              <a:gd name="connsiteY81" fmla="*/ 29923 h 918356"/>
              <a:gd name="connsiteX82" fmla="*/ 9488916 w 9517857"/>
              <a:gd name="connsiteY8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727306 w 9517857"/>
              <a:gd name="connsiteY26" fmla="*/ 550698 h 918356"/>
              <a:gd name="connsiteX27" fmla="*/ 3073635 w 9517857"/>
              <a:gd name="connsiteY27" fmla="*/ 491294 h 918356"/>
              <a:gd name="connsiteX28" fmla="*/ 3222071 w 9517857"/>
              <a:gd name="connsiteY28" fmla="*/ 470559 h 918356"/>
              <a:gd name="connsiteX29" fmla="*/ 3274069 w 9517857"/>
              <a:gd name="connsiteY29" fmla="*/ 451605 h 918356"/>
              <a:gd name="connsiteX30" fmla="*/ 3349632 w 9517857"/>
              <a:gd name="connsiteY30" fmla="*/ 432583 h 918356"/>
              <a:gd name="connsiteX31" fmla="*/ 3479593 w 9517857"/>
              <a:gd name="connsiteY31" fmla="*/ 390437 h 918356"/>
              <a:gd name="connsiteX32" fmla="*/ 3651428 w 9517857"/>
              <a:gd name="connsiteY32" fmla="*/ 361807 h 918356"/>
              <a:gd name="connsiteX33" fmla="*/ 3844133 w 9517857"/>
              <a:gd name="connsiteY33" fmla="*/ 360648 h 918356"/>
              <a:gd name="connsiteX34" fmla="*/ 3933803 w 9517857"/>
              <a:gd name="connsiteY34" fmla="*/ 357315 h 918356"/>
              <a:gd name="connsiteX35" fmla="*/ 4266740 w 9517857"/>
              <a:gd name="connsiteY35" fmla="*/ 361454 h 918356"/>
              <a:gd name="connsiteX36" fmla="*/ 4430770 w 9517857"/>
              <a:gd name="connsiteY36" fmla="*/ 342643 h 918356"/>
              <a:gd name="connsiteX37" fmla="*/ 4512664 w 9517857"/>
              <a:gd name="connsiteY37" fmla="*/ 319948 h 918356"/>
              <a:gd name="connsiteX38" fmla="*/ 4616423 w 9517857"/>
              <a:gd name="connsiteY38" fmla="*/ 290914 h 918356"/>
              <a:gd name="connsiteX39" fmla="*/ 4689163 w 9517857"/>
              <a:gd name="connsiteY39" fmla="*/ 272812 h 918356"/>
              <a:gd name="connsiteX40" fmla="*/ 4783273 w 9517857"/>
              <a:gd name="connsiteY40" fmla="*/ 248463 h 918356"/>
              <a:gd name="connsiteX41" fmla="*/ 4836507 w 9517857"/>
              <a:gd name="connsiteY41" fmla="*/ 256788 h 918356"/>
              <a:gd name="connsiteX42" fmla="*/ 4892569 w 9517857"/>
              <a:gd name="connsiteY42" fmla="*/ 249933 h 918356"/>
              <a:gd name="connsiteX43" fmla="*/ 4896611 w 9517857"/>
              <a:gd name="connsiteY43" fmla="*/ 240448 h 918356"/>
              <a:gd name="connsiteX44" fmla="*/ 4917286 w 9517857"/>
              <a:gd name="connsiteY44" fmla="*/ 243659 h 918356"/>
              <a:gd name="connsiteX45" fmla="*/ 4981173 w 9517857"/>
              <a:gd name="connsiteY45" fmla="*/ 247103 h 918356"/>
              <a:gd name="connsiteX46" fmla="*/ 5060397 w 9517857"/>
              <a:gd name="connsiteY46" fmla="*/ 263688 h 918356"/>
              <a:gd name="connsiteX47" fmla="*/ 5252996 w 9517857"/>
              <a:gd name="connsiteY47" fmla="*/ 270655 h 918356"/>
              <a:gd name="connsiteX48" fmla="*/ 5358056 w 9517857"/>
              <a:gd name="connsiteY48" fmla="*/ 247248 h 918356"/>
              <a:gd name="connsiteX49" fmla="*/ 5426496 w 9517857"/>
              <a:gd name="connsiteY49" fmla="*/ 235142 h 918356"/>
              <a:gd name="connsiteX50" fmla="*/ 5497161 w 9517857"/>
              <a:gd name="connsiteY50" fmla="*/ 228808 h 918356"/>
              <a:gd name="connsiteX51" fmla="*/ 5826043 w 9517857"/>
              <a:gd name="connsiteY51" fmla="*/ 148073 h 918356"/>
              <a:gd name="connsiteX52" fmla="*/ 6007627 w 9517857"/>
              <a:gd name="connsiteY52" fmla="*/ 147126 h 918356"/>
              <a:gd name="connsiteX53" fmla="*/ 6080994 w 9517857"/>
              <a:gd name="connsiteY53" fmla="*/ 142938 h 918356"/>
              <a:gd name="connsiteX54" fmla="*/ 6194152 w 9517857"/>
              <a:gd name="connsiteY54" fmla="*/ 151772 h 918356"/>
              <a:gd name="connsiteX55" fmla="*/ 6281379 w 9517857"/>
              <a:gd name="connsiteY55" fmla="*/ 181626 h 918356"/>
              <a:gd name="connsiteX56" fmla="*/ 6489033 w 9517857"/>
              <a:gd name="connsiteY56" fmla="*/ 167648 h 918356"/>
              <a:gd name="connsiteX57" fmla="*/ 6544700 w 9517857"/>
              <a:gd name="connsiteY57" fmla="*/ 167161 h 918356"/>
              <a:gd name="connsiteX58" fmla="*/ 6648353 w 9517857"/>
              <a:gd name="connsiteY58" fmla="*/ 172250 h 918356"/>
              <a:gd name="connsiteX59" fmla="*/ 6736227 w 9517857"/>
              <a:gd name="connsiteY59" fmla="*/ 173216 h 918356"/>
              <a:gd name="connsiteX60" fmla="*/ 6977218 w 9517857"/>
              <a:gd name="connsiteY60" fmla="*/ 184289 h 918356"/>
              <a:gd name="connsiteX61" fmla="*/ 7065221 w 9517857"/>
              <a:gd name="connsiteY61" fmla="*/ 227531 h 918356"/>
              <a:gd name="connsiteX62" fmla="*/ 7358195 w 9517857"/>
              <a:gd name="connsiteY62" fmla="*/ 251740 h 918356"/>
              <a:gd name="connsiteX63" fmla="*/ 7565449 w 9517857"/>
              <a:gd name="connsiteY63" fmla="*/ 258950 h 918356"/>
              <a:gd name="connsiteX64" fmla="*/ 7599285 w 9517857"/>
              <a:gd name="connsiteY64" fmla="*/ 266021 h 918356"/>
              <a:gd name="connsiteX65" fmla="*/ 7644411 w 9517857"/>
              <a:gd name="connsiteY65" fmla="*/ 258986 h 918356"/>
              <a:gd name="connsiteX66" fmla="*/ 7825110 w 9517857"/>
              <a:gd name="connsiteY66" fmla="*/ 229109 h 918356"/>
              <a:gd name="connsiteX67" fmla="*/ 7965805 w 9517857"/>
              <a:gd name="connsiteY67" fmla="*/ 200355 h 918356"/>
              <a:gd name="connsiteX68" fmla="*/ 8147401 w 9517857"/>
              <a:gd name="connsiteY68" fmla="*/ 205617 h 918356"/>
              <a:gd name="connsiteX69" fmla="*/ 8256033 w 9517857"/>
              <a:gd name="connsiteY69" fmla="*/ 193713 h 918356"/>
              <a:gd name="connsiteX70" fmla="*/ 8410677 w 9517857"/>
              <a:gd name="connsiteY70" fmla="*/ 172167 h 918356"/>
              <a:gd name="connsiteX71" fmla="*/ 8614948 w 9517857"/>
              <a:gd name="connsiteY71" fmla="*/ 168247 h 918356"/>
              <a:gd name="connsiteX72" fmla="*/ 8715976 w 9517857"/>
              <a:gd name="connsiteY72" fmla="*/ 178374 h 918356"/>
              <a:gd name="connsiteX73" fmla="*/ 8778827 w 9517857"/>
              <a:gd name="connsiteY73" fmla="*/ 172936 h 918356"/>
              <a:gd name="connsiteX74" fmla="*/ 8855248 w 9517857"/>
              <a:gd name="connsiteY74" fmla="*/ 143149 h 918356"/>
              <a:gd name="connsiteX75" fmla="*/ 9010380 w 9517857"/>
              <a:gd name="connsiteY75" fmla="*/ 91891 h 918356"/>
              <a:gd name="connsiteX76" fmla="*/ 9110856 w 9517857"/>
              <a:gd name="connsiteY76" fmla="*/ 70997 h 918356"/>
              <a:gd name="connsiteX77" fmla="*/ 9268817 w 9517857"/>
              <a:gd name="connsiteY77" fmla="*/ 53082 h 918356"/>
              <a:gd name="connsiteX78" fmla="*/ 9316667 w 9517857"/>
              <a:gd name="connsiteY78" fmla="*/ 45047 h 918356"/>
              <a:gd name="connsiteX79" fmla="*/ 9428209 w 9517857"/>
              <a:gd name="connsiteY79" fmla="*/ 29923 h 918356"/>
              <a:gd name="connsiteX80" fmla="*/ 9488916 w 9517857"/>
              <a:gd name="connsiteY8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080994 w 9517857"/>
              <a:gd name="connsiteY52" fmla="*/ 142938 h 918356"/>
              <a:gd name="connsiteX53" fmla="*/ 6194152 w 9517857"/>
              <a:gd name="connsiteY53" fmla="*/ 151772 h 918356"/>
              <a:gd name="connsiteX54" fmla="*/ 6281379 w 9517857"/>
              <a:gd name="connsiteY54" fmla="*/ 181626 h 918356"/>
              <a:gd name="connsiteX55" fmla="*/ 6489033 w 9517857"/>
              <a:gd name="connsiteY55" fmla="*/ 167648 h 918356"/>
              <a:gd name="connsiteX56" fmla="*/ 6544700 w 9517857"/>
              <a:gd name="connsiteY56" fmla="*/ 167161 h 918356"/>
              <a:gd name="connsiteX57" fmla="*/ 6648353 w 9517857"/>
              <a:gd name="connsiteY57" fmla="*/ 172250 h 918356"/>
              <a:gd name="connsiteX58" fmla="*/ 6736227 w 9517857"/>
              <a:gd name="connsiteY58" fmla="*/ 173216 h 918356"/>
              <a:gd name="connsiteX59" fmla="*/ 6977218 w 9517857"/>
              <a:gd name="connsiteY59" fmla="*/ 184289 h 918356"/>
              <a:gd name="connsiteX60" fmla="*/ 7065221 w 9517857"/>
              <a:gd name="connsiteY60" fmla="*/ 227531 h 918356"/>
              <a:gd name="connsiteX61" fmla="*/ 7358195 w 9517857"/>
              <a:gd name="connsiteY61" fmla="*/ 251740 h 918356"/>
              <a:gd name="connsiteX62" fmla="*/ 7565449 w 9517857"/>
              <a:gd name="connsiteY62" fmla="*/ 258950 h 918356"/>
              <a:gd name="connsiteX63" fmla="*/ 7599285 w 9517857"/>
              <a:gd name="connsiteY63" fmla="*/ 266021 h 918356"/>
              <a:gd name="connsiteX64" fmla="*/ 7644411 w 9517857"/>
              <a:gd name="connsiteY64" fmla="*/ 258986 h 918356"/>
              <a:gd name="connsiteX65" fmla="*/ 7825110 w 9517857"/>
              <a:gd name="connsiteY65" fmla="*/ 229109 h 918356"/>
              <a:gd name="connsiteX66" fmla="*/ 7965805 w 9517857"/>
              <a:gd name="connsiteY66" fmla="*/ 200355 h 918356"/>
              <a:gd name="connsiteX67" fmla="*/ 8147401 w 9517857"/>
              <a:gd name="connsiteY67" fmla="*/ 205617 h 918356"/>
              <a:gd name="connsiteX68" fmla="*/ 8256033 w 9517857"/>
              <a:gd name="connsiteY68" fmla="*/ 193713 h 918356"/>
              <a:gd name="connsiteX69" fmla="*/ 8410677 w 9517857"/>
              <a:gd name="connsiteY69" fmla="*/ 172167 h 918356"/>
              <a:gd name="connsiteX70" fmla="*/ 8614948 w 9517857"/>
              <a:gd name="connsiteY70" fmla="*/ 168247 h 918356"/>
              <a:gd name="connsiteX71" fmla="*/ 8715976 w 9517857"/>
              <a:gd name="connsiteY71" fmla="*/ 178374 h 918356"/>
              <a:gd name="connsiteX72" fmla="*/ 8778827 w 9517857"/>
              <a:gd name="connsiteY72" fmla="*/ 172936 h 918356"/>
              <a:gd name="connsiteX73" fmla="*/ 8855248 w 9517857"/>
              <a:gd name="connsiteY73" fmla="*/ 143149 h 918356"/>
              <a:gd name="connsiteX74" fmla="*/ 9010380 w 9517857"/>
              <a:gd name="connsiteY74" fmla="*/ 91891 h 918356"/>
              <a:gd name="connsiteX75" fmla="*/ 9110856 w 9517857"/>
              <a:gd name="connsiteY75" fmla="*/ 70997 h 918356"/>
              <a:gd name="connsiteX76" fmla="*/ 9268817 w 9517857"/>
              <a:gd name="connsiteY76" fmla="*/ 53082 h 918356"/>
              <a:gd name="connsiteX77" fmla="*/ 9316667 w 9517857"/>
              <a:gd name="connsiteY77" fmla="*/ 45047 h 918356"/>
              <a:gd name="connsiteX78" fmla="*/ 9428209 w 9517857"/>
              <a:gd name="connsiteY78" fmla="*/ 29923 h 918356"/>
              <a:gd name="connsiteX79" fmla="*/ 9488916 w 9517857"/>
              <a:gd name="connsiteY7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410677 w 9517857"/>
              <a:gd name="connsiteY68" fmla="*/ 172167 h 918356"/>
              <a:gd name="connsiteX69" fmla="*/ 8614948 w 9517857"/>
              <a:gd name="connsiteY69" fmla="*/ 168247 h 918356"/>
              <a:gd name="connsiteX70" fmla="*/ 8715976 w 9517857"/>
              <a:gd name="connsiteY70" fmla="*/ 178374 h 918356"/>
              <a:gd name="connsiteX71" fmla="*/ 8778827 w 9517857"/>
              <a:gd name="connsiteY71" fmla="*/ 172936 h 918356"/>
              <a:gd name="connsiteX72" fmla="*/ 8855248 w 9517857"/>
              <a:gd name="connsiteY72" fmla="*/ 143149 h 918356"/>
              <a:gd name="connsiteX73" fmla="*/ 9010380 w 9517857"/>
              <a:gd name="connsiteY73" fmla="*/ 91891 h 918356"/>
              <a:gd name="connsiteX74" fmla="*/ 9110856 w 9517857"/>
              <a:gd name="connsiteY74" fmla="*/ 70997 h 918356"/>
              <a:gd name="connsiteX75" fmla="*/ 9268817 w 9517857"/>
              <a:gd name="connsiteY75" fmla="*/ 53082 h 918356"/>
              <a:gd name="connsiteX76" fmla="*/ 9316667 w 9517857"/>
              <a:gd name="connsiteY76" fmla="*/ 45047 h 918356"/>
              <a:gd name="connsiteX77" fmla="*/ 9428209 w 9517857"/>
              <a:gd name="connsiteY77" fmla="*/ 29923 h 918356"/>
              <a:gd name="connsiteX78" fmla="*/ 9488916 w 9517857"/>
              <a:gd name="connsiteY7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896611 w 9517857"/>
              <a:gd name="connsiteY40" fmla="*/ 240448 h 918356"/>
              <a:gd name="connsiteX41" fmla="*/ 4917286 w 9517857"/>
              <a:gd name="connsiteY41" fmla="*/ 243659 h 918356"/>
              <a:gd name="connsiteX42" fmla="*/ 4981173 w 9517857"/>
              <a:gd name="connsiteY42" fmla="*/ 247103 h 918356"/>
              <a:gd name="connsiteX43" fmla="*/ 5060397 w 9517857"/>
              <a:gd name="connsiteY43" fmla="*/ 263688 h 918356"/>
              <a:gd name="connsiteX44" fmla="*/ 5252996 w 9517857"/>
              <a:gd name="connsiteY44" fmla="*/ 270655 h 918356"/>
              <a:gd name="connsiteX45" fmla="*/ 5358056 w 9517857"/>
              <a:gd name="connsiteY45" fmla="*/ 247248 h 918356"/>
              <a:gd name="connsiteX46" fmla="*/ 5426496 w 9517857"/>
              <a:gd name="connsiteY46" fmla="*/ 235142 h 918356"/>
              <a:gd name="connsiteX47" fmla="*/ 5497161 w 9517857"/>
              <a:gd name="connsiteY47" fmla="*/ 228808 h 918356"/>
              <a:gd name="connsiteX48" fmla="*/ 5826043 w 9517857"/>
              <a:gd name="connsiteY48" fmla="*/ 148073 h 918356"/>
              <a:gd name="connsiteX49" fmla="*/ 6007627 w 9517857"/>
              <a:gd name="connsiteY49" fmla="*/ 147126 h 918356"/>
              <a:gd name="connsiteX50" fmla="*/ 6194152 w 9517857"/>
              <a:gd name="connsiteY50" fmla="*/ 151772 h 918356"/>
              <a:gd name="connsiteX51" fmla="*/ 6281379 w 9517857"/>
              <a:gd name="connsiteY51" fmla="*/ 181626 h 918356"/>
              <a:gd name="connsiteX52" fmla="*/ 6489033 w 9517857"/>
              <a:gd name="connsiteY52" fmla="*/ 167648 h 918356"/>
              <a:gd name="connsiteX53" fmla="*/ 6544700 w 9517857"/>
              <a:gd name="connsiteY53" fmla="*/ 167161 h 918356"/>
              <a:gd name="connsiteX54" fmla="*/ 6648353 w 9517857"/>
              <a:gd name="connsiteY54" fmla="*/ 172250 h 918356"/>
              <a:gd name="connsiteX55" fmla="*/ 6736227 w 9517857"/>
              <a:gd name="connsiteY55" fmla="*/ 173216 h 918356"/>
              <a:gd name="connsiteX56" fmla="*/ 6977218 w 9517857"/>
              <a:gd name="connsiteY56" fmla="*/ 184289 h 918356"/>
              <a:gd name="connsiteX57" fmla="*/ 7065221 w 9517857"/>
              <a:gd name="connsiteY57" fmla="*/ 227531 h 918356"/>
              <a:gd name="connsiteX58" fmla="*/ 7358195 w 9517857"/>
              <a:gd name="connsiteY58" fmla="*/ 251740 h 918356"/>
              <a:gd name="connsiteX59" fmla="*/ 7565449 w 9517857"/>
              <a:gd name="connsiteY59" fmla="*/ 258950 h 918356"/>
              <a:gd name="connsiteX60" fmla="*/ 7599285 w 9517857"/>
              <a:gd name="connsiteY60" fmla="*/ 266021 h 918356"/>
              <a:gd name="connsiteX61" fmla="*/ 7644411 w 9517857"/>
              <a:gd name="connsiteY61" fmla="*/ 258986 h 918356"/>
              <a:gd name="connsiteX62" fmla="*/ 7965805 w 9517857"/>
              <a:gd name="connsiteY62" fmla="*/ 200355 h 918356"/>
              <a:gd name="connsiteX63" fmla="*/ 8147401 w 9517857"/>
              <a:gd name="connsiteY63" fmla="*/ 205617 h 918356"/>
              <a:gd name="connsiteX64" fmla="*/ 8256033 w 9517857"/>
              <a:gd name="connsiteY64" fmla="*/ 193713 h 918356"/>
              <a:gd name="connsiteX65" fmla="*/ 8614948 w 9517857"/>
              <a:gd name="connsiteY65" fmla="*/ 168247 h 918356"/>
              <a:gd name="connsiteX66" fmla="*/ 8715976 w 9517857"/>
              <a:gd name="connsiteY66" fmla="*/ 178374 h 918356"/>
              <a:gd name="connsiteX67" fmla="*/ 8778827 w 9517857"/>
              <a:gd name="connsiteY67" fmla="*/ 172936 h 918356"/>
              <a:gd name="connsiteX68" fmla="*/ 8855248 w 9517857"/>
              <a:gd name="connsiteY68" fmla="*/ 143149 h 918356"/>
              <a:gd name="connsiteX69" fmla="*/ 9010380 w 9517857"/>
              <a:gd name="connsiteY69" fmla="*/ 91891 h 918356"/>
              <a:gd name="connsiteX70" fmla="*/ 9110856 w 9517857"/>
              <a:gd name="connsiteY70" fmla="*/ 70997 h 918356"/>
              <a:gd name="connsiteX71" fmla="*/ 9268817 w 9517857"/>
              <a:gd name="connsiteY71" fmla="*/ 53082 h 918356"/>
              <a:gd name="connsiteX72" fmla="*/ 9316667 w 9517857"/>
              <a:gd name="connsiteY72" fmla="*/ 45047 h 918356"/>
              <a:gd name="connsiteX73" fmla="*/ 9428209 w 9517857"/>
              <a:gd name="connsiteY73" fmla="*/ 29923 h 918356"/>
              <a:gd name="connsiteX74" fmla="*/ 9488916 w 9517857"/>
              <a:gd name="connsiteY7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917286 w 9517857"/>
              <a:gd name="connsiteY40" fmla="*/ 243659 h 918356"/>
              <a:gd name="connsiteX41" fmla="*/ 4981173 w 9517857"/>
              <a:gd name="connsiteY41" fmla="*/ 247103 h 918356"/>
              <a:gd name="connsiteX42" fmla="*/ 5060397 w 9517857"/>
              <a:gd name="connsiteY42" fmla="*/ 263688 h 918356"/>
              <a:gd name="connsiteX43" fmla="*/ 5252996 w 9517857"/>
              <a:gd name="connsiteY43" fmla="*/ 270655 h 918356"/>
              <a:gd name="connsiteX44" fmla="*/ 5358056 w 9517857"/>
              <a:gd name="connsiteY44" fmla="*/ 247248 h 918356"/>
              <a:gd name="connsiteX45" fmla="*/ 5426496 w 9517857"/>
              <a:gd name="connsiteY45" fmla="*/ 235142 h 918356"/>
              <a:gd name="connsiteX46" fmla="*/ 5497161 w 9517857"/>
              <a:gd name="connsiteY46" fmla="*/ 228808 h 918356"/>
              <a:gd name="connsiteX47" fmla="*/ 5826043 w 9517857"/>
              <a:gd name="connsiteY47" fmla="*/ 148073 h 918356"/>
              <a:gd name="connsiteX48" fmla="*/ 6007627 w 9517857"/>
              <a:gd name="connsiteY48" fmla="*/ 147126 h 918356"/>
              <a:gd name="connsiteX49" fmla="*/ 6194152 w 9517857"/>
              <a:gd name="connsiteY49" fmla="*/ 151772 h 918356"/>
              <a:gd name="connsiteX50" fmla="*/ 6281379 w 9517857"/>
              <a:gd name="connsiteY50" fmla="*/ 181626 h 918356"/>
              <a:gd name="connsiteX51" fmla="*/ 6489033 w 9517857"/>
              <a:gd name="connsiteY51" fmla="*/ 167648 h 918356"/>
              <a:gd name="connsiteX52" fmla="*/ 6544700 w 9517857"/>
              <a:gd name="connsiteY52" fmla="*/ 167161 h 918356"/>
              <a:gd name="connsiteX53" fmla="*/ 6648353 w 9517857"/>
              <a:gd name="connsiteY53" fmla="*/ 172250 h 918356"/>
              <a:gd name="connsiteX54" fmla="*/ 6736227 w 9517857"/>
              <a:gd name="connsiteY54" fmla="*/ 173216 h 918356"/>
              <a:gd name="connsiteX55" fmla="*/ 6977218 w 9517857"/>
              <a:gd name="connsiteY55" fmla="*/ 184289 h 918356"/>
              <a:gd name="connsiteX56" fmla="*/ 7065221 w 9517857"/>
              <a:gd name="connsiteY56" fmla="*/ 227531 h 918356"/>
              <a:gd name="connsiteX57" fmla="*/ 7358195 w 9517857"/>
              <a:gd name="connsiteY57" fmla="*/ 251740 h 918356"/>
              <a:gd name="connsiteX58" fmla="*/ 7565449 w 9517857"/>
              <a:gd name="connsiteY58" fmla="*/ 258950 h 918356"/>
              <a:gd name="connsiteX59" fmla="*/ 7599285 w 9517857"/>
              <a:gd name="connsiteY59" fmla="*/ 266021 h 918356"/>
              <a:gd name="connsiteX60" fmla="*/ 7644411 w 9517857"/>
              <a:gd name="connsiteY60" fmla="*/ 258986 h 918356"/>
              <a:gd name="connsiteX61" fmla="*/ 7965805 w 9517857"/>
              <a:gd name="connsiteY61" fmla="*/ 200355 h 918356"/>
              <a:gd name="connsiteX62" fmla="*/ 8147401 w 9517857"/>
              <a:gd name="connsiteY62" fmla="*/ 205617 h 918356"/>
              <a:gd name="connsiteX63" fmla="*/ 8256033 w 9517857"/>
              <a:gd name="connsiteY63" fmla="*/ 193713 h 918356"/>
              <a:gd name="connsiteX64" fmla="*/ 8614948 w 9517857"/>
              <a:gd name="connsiteY64" fmla="*/ 168247 h 918356"/>
              <a:gd name="connsiteX65" fmla="*/ 8715976 w 9517857"/>
              <a:gd name="connsiteY65" fmla="*/ 178374 h 918356"/>
              <a:gd name="connsiteX66" fmla="*/ 8778827 w 9517857"/>
              <a:gd name="connsiteY66" fmla="*/ 172936 h 918356"/>
              <a:gd name="connsiteX67" fmla="*/ 8855248 w 9517857"/>
              <a:gd name="connsiteY67" fmla="*/ 143149 h 918356"/>
              <a:gd name="connsiteX68" fmla="*/ 9010380 w 9517857"/>
              <a:gd name="connsiteY68" fmla="*/ 91891 h 918356"/>
              <a:gd name="connsiteX69" fmla="*/ 9110856 w 9517857"/>
              <a:gd name="connsiteY69" fmla="*/ 70997 h 918356"/>
              <a:gd name="connsiteX70" fmla="*/ 9268817 w 9517857"/>
              <a:gd name="connsiteY70" fmla="*/ 53082 h 918356"/>
              <a:gd name="connsiteX71" fmla="*/ 9316667 w 9517857"/>
              <a:gd name="connsiteY71" fmla="*/ 45047 h 918356"/>
              <a:gd name="connsiteX72" fmla="*/ 9428209 w 9517857"/>
              <a:gd name="connsiteY72" fmla="*/ 29923 h 918356"/>
              <a:gd name="connsiteX73" fmla="*/ 9488916 w 9517857"/>
              <a:gd name="connsiteY7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17286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08371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349632 w 9517857"/>
              <a:gd name="connsiteY28" fmla="*/ 432583 h 918356"/>
              <a:gd name="connsiteX29" fmla="*/ 3479593 w 9517857"/>
              <a:gd name="connsiteY29" fmla="*/ 390437 h 918356"/>
              <a:gd name="connsiteX30" fmla="*/ 3651428 w 9517857"/>
              <a:gd name="connsiteY30" fmla="*/ 361807 h 918356"/>
              <a:gd name="connsiteX31" fmla="*/ 3844133 w 9517857"/>
              <a:gd name="connsiteY31" fmla="*/ 360648 h 918356"/>
              <a:gd name="connsiteX32" fmla="*/ 3933803 w 9517857"/>
              <a:gd name="connsiteY32" fmla="*/ 357315 h 918356"/>
              <a:gd name="connsiteX33" fmla="*/ 4266740 w 9517857"/>
              <a:gd name="connsiteY33" fmla="*/ 361454 h 918356"/>
              <a:gd name="connsiteX34" fmla="*/ 4512664 w 9517857"/>
              <a:gd name="connsiteY34" fmla="*/ 319948 h 918356"/>
              <a:gd name="connsiteX35" fmla="*/ 4616423 w 9517857"/>
              <a:gd name="connsiteY35" fmla="*/ 290914 h 918356"/>
              <a:gd name="connsiteX36" fmla="*/ 4689163 w 9517857"/>
              <a:gd name="connsiteY36" fmla="*/ 272812 h 918356"/>
              <a:gd name="connsiteX37" fmla="*/ 4783273 w 9517857"/>
              <a:gd name="connsiteY37" fmla="*/ 248463 h 918356"/>
              <a:gd name="connsiteX38" fmla="*/ 4908371 w 9517857"/>
              <a:gd name="connsiteY38" fmla="*/ 243659 h 918356"/>
              <a:gd name="connsiteX39" fmla="*/ 4981173 w 9517857"/>
              <a:gd name="connsiteY39" fmla="*/ 247103 h 918356"/>
              <a:gd name="connsiteX40" fmla="*/ 5060397 w 9517857"/>
              <a:gd name="connsiteY40" fmla="*/ 263688 h 918356"/>
              <a:gd name="connsiteX41" fmla="*/ 5252996 w 9517857"/>
              <a:gd name="connsiteY41" fmla="*/ 270655 h 918356"/>
              <a:gd name="connsiteX42" fmla="*/ 5358056 w 9517857"/>
              <a:gd name="connsiteY42" fmla="*/ 247248 h 918356"/>
              <a:gd name="connsiteX43" fmla="*/ 5426496 w 9517857"/>
              <a:gd name="connsiteY43" fmla="*/ 235142 h 918356"/>
              <a:gd name="connsiteX44" fmla="*/ 5497161 w 9517857"/>
              <a:gd name="connsiteY44" fmla="*/ 228808 h 918356"/>
              <a:gd name="connsiteX45" fmla="*/ 5826043 w 9517857"/>
              <a:gd name="connsiteY45" fmla="*/ 148073 h 918356"/>
              <a:gd name="connsiteX46" fmla="*/ 6007627 w 9517857"/>
              <a:gd name="connsiteY46" fmla="*/ 147126 h 918356"/>
              <a:gd name="connsiteX47" fmla="*/ 6194152 w 9517857"/>
              <a:gd name="connsiteY47" fmla="*/ 151772 h 918356"/>
              <a:gd name="connsiteX48" fmla="*/ 6281379 w 9517857"/>
              <a:gd name="connsiteY48" fmla="*/ 181626 h 918356"/>
              <a:gd name="connsiteX49" fmla="*/ 6489033 w 9517857"/>
              <a:gd name="connsiteY49" fmla="*/ 167648 h 918356"/>
              <a:gd name="connsiteX50" fmla="*/ 6544700 w 9517857"/>
              <a:gd name="connsiteY50" fmla="*/ 167161 h 918356"/>
              <a:gd name="connsiteX51" fmla="*/ 6648353 w 9517857"/>
              <a:gd name="connsiteY51" fmla="*/ 172250 h 918356"/>
              <a:gd name="connsiteX52" fmla="*/ 6736227 w 9517857"/>
              <a:gd name="connsiteY52" fmla="*/ 173216 h 918356"/>
              <a:gd name="connsiteX53" fmla="*/ 6977218 w 9517857"/>
              <a:gd name="connsiteY53" fmla="*/ 184289 h 918356"/>
              <a:gd name="connsiteX54" fmla="*/ 7065221 w 9517857"/>
              <a:gd name="connsiteY54" fmla="*/ 227531 h 918356"/>
              <a:gd name="connsiteX55" fmla="*/ 7358195 w 9517857"/>
              <a:gd name="connsiteY55" fmla="*/ 251740 h 918356"/>
              <a:gd name="connsiteX56" fmla="*/ 7565449 w 9517857"/>
              <a:gd name="connsiteY56" fmla="*/ 258950 h 918356"/>
              <a:gd name="connsiteX57" fmla="*/ 7599285 w 9517857"/>
              <a:gd name="connsiteY57" fmla="*/ 266021 h 918356"/>
              <a:gd name="connsiteX58" fmla="*/ 7644411 w 9517857"/>
              <a:gd name="connsiteY58" fmla="*/ 258986 h 918356"/>
              <a:gd name="connsiteX59" fmla="*/ 7965805 w 9517857"/>
              <a:gd name="connsiteY59" fmla="*/ 200355 h 918356"/>
              <a:gd name="connsiteX60" fmla="*/ 8147401 w 9517857"/>
              <a:gd name="connsiteY60" fmla="*/ 205617 h 918356"/>
              <a:gd name="connsiteX61" fmla="*/ 8256033 w 9517857"/>
              <a:gd name="connsiteY61" fmla="*/ 193713 h 918356"/>
              <a:gd name="connsiteX62" fmla="*/ 8614948 w 9517857"/>
              <a:gd name="connsiteY62" fmla="*/ 168247 h 918356"/>
              <a:gd name="connsiteX63" fmla="*/ 8715976 w 9517857"/>
              <a:gd name="connsiteY63" fmla="*/ 178374 h 918356"/>
              <a:gd name="connsiteX64" fmla="*/ 8778827 w 9517857"/>
              <a:gd name="connsiteY64" fmla="*/ 172936 h 918356"/>
              <a:gd name="connsiteX65" fmla="*/ 8855248 w 9517857"/>
              <a:gd name="connsiteY65" fmla="*/ 143149 h 918356"/>
              <a:gd name="connsiteX66" fmla="*/ 9010380 w 9517857"/>
              <a:gd name="connsiteY66" fmla="*/ 91891 h 918356"/>
              <a:gd name="connsiteX67" fmla="*/ 9110856 w 9517857"/>
              <a:gd name="connsiteY67" fmla="*/ 70997 h 918356"/>
              <a:gd name="connsiteX68" fmla="*/ 9268817 w 9517857"/>
              <a:gd name="connsiteY68" fmla="*/ 53082 h 918356"/>
              <a:gd name="connsiteX69" fmla="*/ 9316667 w 9517857"/>
              <a:gd name="connsiteY69" fmla="*/ 45047 h 918356"/>
              <a:gd name="connsiteX70" fmla="*/ 9428209 w 9517857"/>
              <a:gd name="connsiteY70" fmla="*/ 29923 h 918356"/>
              <a:gd name="connsiteX71" fmla="*/ 9488916 w 9517857"/>
              <a:gd name="connsiteY7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5060397 w 9517857"/>
              <a:gd name="connsiteY35" fmla="*/ 263688 h 918356"/>
              <a:gd name="connsiteX36" fmla="*/ 5252996 w 9517857"/>
              <a:gd name="connsiteY36" fmla="*/ 270655 h 918356"/>
              <a:gd name="connsiteX37" fmla="*/ 5358056 w 9517857"/>
              <a:gd name="connsiteY37" fmla="*/ 247248 h 918356"/>
              <a:gd name="connsiteX38" fmla="*/ 5426496 w 9517857"/>
              <a:gd name="connsiteY38" fmla="*/ 235142 h 918356"/>
              <a:gd name="connsiteX39" fmla="*/ 5497161 w 9517857"/>
              <a:gd name="connsiteY39" fmla="*/ 228808 h 918356"/>
              <a:gd name="connsiteX40" fmla="*/ 5826043 w 9517857"/>
              <a:gd name="connsiteY40" fmla="*/ 148073 h 918356"/>
              <a:gd name="connsiteX41" fmla="*/ 6007627 w 9517857"/>
              <a:gd name="connsiteY41" fmla="*/ 147126 h 918356"/>
              <a:gd name="connsiteX42" fmla="*/ 6194152 w 9517857"/>
              <a:gd name="connsiteY42" fmla="*/ 151772 h 918356"/>
              <a:gd name="connsiteX43" fmla="*/ 6281379 w 9517857"/>
              <a:gd name="connsiteY43" fmla="*/ 181626 h 918356"/>
              <a:gd name="connsiteX44" fmla="*/ 6489033 w 9517857"/>
              <a:gd name="connsiteY44" fmla="*/ 167648 h 918356"/>
              <a:gd name="connsiteX45" fmla="*/ 6544700 w 9517857"/>
              <a:gd name="connsiteY45" fmla="*/ 167161 h 918356"/>
              <a:gd name="connsiteX46" fmla="*/ 6648353 w 9517857"/>
              <a:gd name="connsiteY46" fmla="*/ 172250 h 918356"/>
              <a:gd name="connsiteX47" fmla="*/ 6736227 w 9517857"/>
              <a:gd name="connsiteY47" fmla="*/ 173216 h 918356"/>
              <a:gd name="connsiteX48" fmla="*/ 6977218 w 9517857"/>
              <a:gd name="connsiteY48" fmla="*/ 184289 h 918356"/>
              <a:gd name="connsiteX49" fmla="*/ 7065221 w 9517857"/>
              <a:gd name="connsiteY49" fmla="*/ 227531 h 918356"/>
              <a:gd name="connsiteX50" fmla="*/ 7358195 w 9517857"/>
              <a:gd name="connsiteY50" fmla="*/ 251740 h 918356"/>
              <a:gd name="connsiteX51" fmla="*/ 7565449 w 9517857"/>
              <a:gd name="connsiteY51" fmla="*/ 258950 h 918356"/>
              <a:gd name="connsiteX52" fmla="*/ 7599285 w 9517857"/>
              <a:gd name="connsiteY52" fmla="*/ 266021 h 918356"/>
              <a:gd name="connsiteX53" fmla="*/ 7644411 w 9517857"/>
              <a:gd name="connsiteY53" fmla="*/ 258986 h 918356"/>
              <a:gd name="connsiteX54" fmla="*/ 7965805 w 9517857"/>
              <a:gd name="connsiteY54" fmla="*/ 200355 h 918356"/>
              <a:gd name="connsiteX55" fmla="*/ 8147401 w 9517857"/>
              <a:gd name="connsiteY55" fmla="*/ 205617 h 918356"/>
              <a:gd name="connsiteX56" fmla="*/ 8256033 w 9517857"/>
              <a:gd name="connsiteY56" fmla="*/ 193713 h 918356"/>
              <a:gd name="connsiteX57" fmla="*/ 8614948 w 9517857"/>
              <a:gd name="connsiteY57" fmla="*/ 168247 h 918356"/>
              <a:gd name="connsiteX58" fmla="*/ 8715976 w 9517857"/>
              <a:gd name="connsiteY58" fmla="*/ 178374 h 918356"/>
              <a:gd name="connsiteX59" fmla="*/ 8778827 w 9517857"/>
              <a:gd name="connsiteY59" fmla="*/ 172936 h 918356"/>
              <a:gd name="connsiteX60" fmla="*/ 8855248 w 9517857"/>
              <a:gd name="connsiteY60" fmla="*/ 143149 h 918356"/>
              <a:gd name="connsiteX61" fmla="*/ 9010380 w 9517857"/>
              <a:gd name="connsiteY61" fmla="*/ 91891 h 918356"/>
              <a:gd name="connsiteX62" fmla="*/ 9110856 w 9517857"/>
              <a:gd name="connsiteY62" fmla="*/ 70997 h 918356"/>
              <a:gd name="connsiteX63" fmla="*/ 9268817 w 9517857"/>
              <a:gd name="connsiteY63" fmla="*/ 53082 h 918356"/>
              <a:gd name="connsiteX64" fmla="*/ 9316667 w 9517857"/>
              <a:gd name="connsiteY64" fmla="*/ 45047 h 918356"/>
              <a:gd name="connsiteX65" fmla="*/ 9428209 w 9517857"/>
              <a:gd name="connsiteY65" fmla="*/ 29923 h 918356"/>
              <a:gd name="connsiteX66" fmla="*/ 9488916 w 9517857"/>
              <a:gd name="connsiteY6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65449 w 9517857"/>
              <a:gd name="connsiteY50" fmla="*/ 258950 h 918356"/>
              <a:gd name="connsiteX51" fmla="*/ 7599285 w 9517857"/>
              <a:gd name="connsiteY51" fmla="*/ 266021 h 918356"/>
              <a:gd name="connsiteX52" fmla="*/ 7644411 w 9517857"/>
              <a:gd name="connsiteY52" fmla="*/ 258986 h 918356"/>
              <a:gd name="connsiteX53" fmla="*/ 7965805 w 9517857"/>
              <a:gd name="connsiteY53" fmla="*/ 200355 h 918356"/>
              <a:gd name="connsiteX54" fmla="*/ 8147401 w 9517857"/>
              <a:gd name="connsiteY54" fmla="*/ 205617 h 918356"/>
              <a:gd name="connsiteX55" fmla="*/ 8256033 w 9517857"/>
              <a:gd name="connsiteY55" fmla="*/ 193713 h 918356"/>
              <a:gd name="connsiteX56" fmla="*/ 8614948 w 9517857"/>
              <a:gd name="connsiteY56" fmla="*/ 168247 h 918356"/>
              <a:gd name="connsiteX57" fmla="*/ 8715976 w 9517857"/>
              <a:gd name="connsiteY57" fmla="*/ 178374 h 918356"/>
              <a:gd name="connsiteX58" fmla="*/ 8778827 w 9517857"/>
              <a:gd name="connsiteY58" fmla="*/ 172936 h 918356"/>
              <a:gd name="connsiteX59" fmla="*/ 8855248 w 9517857"/>
              <a:gd name="connsiteY59" fmla="*/ 143149 h 918356"/>
              <a:gd name="connsiteX60" fmla="*/ 9010380 w 9517857"/>
              <a:gd name="connsiteY60" fmla="*/ 91891 h 918356"/>
              <a:gd name="connsiteX61" fmla="*/ 9110856 w 9517857"/>
              <a:gd name="connsiteY61" fmla="*/ 70997 h 918356"/>
              <a:gd name="connsiteX62" fmla="*/ 9268817 w 9517857"/>
              <a:gd name="connsiteY62" fmla="*/ 53082 h 918356"/>
              <a:gd name="connsiteX63" fmla="*/ 9316667 w 9517857"/>
              <a:gd name="connsiteY63" fmla="*/ 45047 h 918356"/>
              <a:gd name="connsiteX64" fmla="*/ 9428209 w 9517857"/>
              <a:gd name="connsiteY64" fmla="*/ 29923 h 918356"/>
              <a:gd name="connsiteX65" fmla="*/ 9488916 w 9517857"/>
              <a:gd name="connsiteY6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33497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85277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85277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52985 w 9517857"/>
              <a:gd name="connsiteY13" fmla="*/ 720515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76702 w 9505643"/>
              <a:gd name="connsiteY0" fmla="*/ 0 h 918356"/>
              <a:gd name="connsiteX1" fmla="*/ 9505643 w 9505643"/>
              <a:gd name="connsiteY1" fmla="*/ 12 h 918356"/>
              <a:gd name="connsiteX2" fmla="*/ 9505643 w 9505643"/>
              <a:gd name="connsiteY2" fmla="*/ 918356 h 918356"/>
              <a:gd name="connsiteX3" fmla="*/ 2390 w 9505643"/>
              <a:gd name="connsiteY3" fmla="*/ 918356 h 918356"/>
              <a:gd name="connsiteX4" fmla="*/ 627 w 9505643"/>
              <a:gd name="connsiteY4" fmla="*/ 917763 h 918356"/>
              <a:gd name="connsiteX5" fmla="*/ 70269 w 9505643"/>
              <a:gd name="connsiteY5" fmla="*/ 881473 h 918356"/>
              <a:gd name="connsiteX6" fmla="*/ 262791 w 9505643"/>
              <a:gd name="connsiteY6" fmla="*/ 823579 h 918356"/>
              <a:gd name="connsiteX7" fmla="*/ 567763 w 9505643"/>
              <a:gd name="connsiteY7" fmla="*/ 788658 h 918356"/>
              <a:gd name="connsiteX8" fmla="*/ 717182 w 9505643"/>
              <a:gd name="connsiteY8" fmla="*/ 757150 h 918356"/>
              <a:gd name="connsiteX9" fmla="*/ 843518 w 9505643"/>
              <a:gd name="connsiteY9" fmla="*/ 731068 h 918356"/>
              <a:gd name="connsiteX10" fmla="*/ 889188 w 9505643"/>
              <a:gd name="connsiteY10" fmla="*/ 729045 h 918356"/>
              <a:gd name="connsiteX11" fmla="*/ 918732 w 9505643"/>
              <a:gd name="connsiteY11" fmla="*/ 734046 h 918356"/>
              <a:gd name="connsiteX12" fmla="*/ 974036 w 9505643"/>
              <a:gd name="connsiteY12" fmla="*/ 730221 h 918356"/>
              <a:gd name="connsiteX13" fmla="*/ 1040771 w 9505643"/>
              <a:gd name="connsiteY13" fmla="*/ 720515 h 918356"/>
              <a:gd name="connsiteX14" fmla="*/ 1130540 w 9505643"/>
              <a:gd name="connsiteY14" fmla="*/ 725374 h 918356"/>
              <a:gd name="connsiteX15" fmla="*/ 1249063 w 9505643"/>
              <a:gd name="connsiteY15" fmla="*/ 718049 h 918356"/>
              <a:gd name="connsiteX16" fmla="*/ 1568474 w 9505643"/>
              <a:gd name="connsiteY16" fmla="*/ 693697 h 918356"/>
              <a:gd name="connsiteX17" fmla="*/ 2042438 w 9505643"/>
              <a:gd name="connsiteY17" fmla="*/ 656648 h 918356"/>
              <a:gd name="connsiteX18" fmla="*/ 2428078 w 9505643"/>
              <a:gd name="connsiteY18" fmla="*/ 593862 h 918356"/>
              <a:gd name="connsiteX19" fmla="*/ 2535615 w 9505643"/>
              <a:gd name="connsiteY19" fmla="*/ 566150 h 918356"/>
              <a:gd name="connsiteX20" fmla="*/ 2681484 w 9505643"/>
              <a:gd name="connsiteY20" fmla="*/ 560029 h 918356"/>
              <a:gd name="connsiteX21" fmla="*/ 2715092 w 9505643"/>
              <a:gd name="connsiteY21" fmla="*/ 550698 h 918356"/>
              <a:gd name="connsiteX22" fmla="*/ 3061421 w 9505643"/>
              <a:gd name="connsiteY22" fmla="*/ 491294 h 918356"/>
              <a:gd name="connsiteX23" fmla="*/ 3209857 w 9505643"/>
              <a:gd name="connsiteY23" fmla="*/ 470559 h 918356"/>
              <a:gd name="connsiteX24" fmla="*/ 3337418 w 9505643"/>
              <a:gd name="connsiteY24" fmla="*/ 432583 h 918356"/>
              <a:gd name="connsiteX25" fmla="*/ 3467379 w 9505643"/>
              <a:gd name="connsiteY25" fmla="*/ 390437 h 918356"/>
              <a:gd name="connsiteX26" fmla="*/ 3639214 w 9505643"/>
              <a:gd name="connsiteY26" fmla="*/ 368960 h 918356"/>
              <a:gd name="connsiteX27" fmla="*/ 3831919 w 9505643"/>
              <a:gd name="connsiteY27" fmla="*/ 360648 h 918356"/>
              <a:gd name="connsiteX28" fmla="*/ 3921589 w 9505643"/>
              <a:gd name="connsiteY28" fmla="*/ 357315 h 918356"/>
              <a:gd name="connsiteX29" fmla="*/ 4246679 w 9505643"/>
              <a:gd name="connsiteY29" fmla="*/ 347147 h 918356"/>
              <a:gd name="connsiteX30" fmla="*/ 4500450 w 9505643"/>
              <a:gd name="connsiteY30" fmla="*/ 319948 h 918356"/>
              <a:gd name="connsiteX31" fmla="*/ 4604209 w 9505643"/>
              <a:gd name="connsiteY31" fmla="*/ 290914 h 918356"/>
              <a:gd name="connsiteX32" fmla="*/ 4771059 w 9505643"/>
              <a:gd name="connsiteY32" fmla="*/ 267538 h 918356"/>
              <a:gd name="connsiteX33" fmla="*/ 4876541 w 9505643"/>
              <a:gd name="connsiteY33" fmla="*/ 262734 h 918356"/>
              <a:gd name="connsiteX34" fmla="*/ 5158393 w 9505643"/>
              <a:gd name="connsiteY34" fmla="*/ 246811 h 918356"/>
              <a:gd name="connsiteX35" fmla="*/ 5345842 w 9505643"/>
              <a:gd name="connsiteY35" fmla="*/ 237711 h 918356"/>
              <a:gd name="connsiteX36" fmla="*/ 5418205 w 9505643"/>
              <a:gd name="connsiteY36" fmla="*/ 220835 h 918356"/>
              <a:gd name="connsiteX37" fmla="*/ 5539874 w 9505643"/>
              <a:gd name="connsiteY37" fmla="*/ 228808 h 918356"/>
              <a:gd name="connsiteX38" fmla="*/ 5786365 w 9505643"/>
              <a:gd name="connsiteY38" fmla="*/ 202916 h 918356"/>
              <a:gd name="connsiteX39" fmla="*/ 6058188 w 9505643"/>
              <a:gd name="connsiteY39" fmla="*/ 178124 h 918356"/>
              <a:gd name="connsiteX40" fmla="*/ 6142706 w 9505643"/>
              <a:gd name="connsiteY40" fmla="*/ 173232 h 918356"/>
              <a:gd name="connsiteX41" fmla="*/ 6269165 w 9505643"/>
              <a:gd name="connsiteY41" fmla="*/ 181626 h 918356"/>
              <a:gd name="connsiteX42" fmla="*/ 6476819 w 9505643"/>
              <a:gd name="connsiteY42" fmla="*/ 167648 h 918356"/>
              <a:gd name="connsiteX43" fmla="*/ 6532486 w 9505643"/>
              <a:gd name="connsiteY43" fmla="*/ 167161 h 918356"/>
              <a:gd name="connsiteX44" fmla="*/ 6724013 w 9505643"/>
              <a:gd name="connsiteY44" fmla="*/ 173216 h 918356"/>
              <a:gd name="connsiteX45" fmla="*/ 6965004 w 9505643"/>
              <a:gd name="connsiteY45" fmla="*/ 184289 h 918356"/>
              <a:gd name="connsiteX46" fmla="*/ 7096164 w 9505643"/>
              <a:gd name="connsiteY46" fmla="*/ 210840 h 918356"/>
              <a:gd name="connsiteX47" fmla="*/ 7345981 w 9505643"/>
              <a:gd name="connsiteY47" fmla="*/ 251740 h 918356"/>
              <a:gd name="connsiteX48" fmla="*/ 7587071 w 9505643"/>
              <a:gd name="connsiteY48" fmla="*/ 266021 h 918356"/>
              <a:gd name="connsiteX49" fmla="*/ 7632197 w 9505643"/>
              <a:gd name="connsiteY49" fmla="*/ 258986 h 918356"/>
              <a:gd name="connsiteX50" fmla="*/ 7937898 w 9505643"/>
              <a:gd name="connsiteY50" fmla="*/ 226584 h 918356"/>
              <a:gd name="connsiteX51" fmla="*/ 8135187 w 9505643"/>
              <a:gd name="connsiteY51" fmla="*/ 205617 h 918356"/>
              <a:gd name="connsiteX52" fmla="*/ 8243819 w 9505643"/>
              <a:gd name="connsiteY52" fmla="*/ 193713 h 918356"/>
              <a:gd name="connsiteX53" fmla="*/ 8602734 w 9505643"/>
              <a:gd name="connsiteY53" fmla="*/ 168247 h 918356"/>
              <a:gd name="connsiteX54" fmla="*/ 8703762 w 9505643"/>
              <a:gd name="connsiteY54" fmla="*/ 156914 h 918356"/>
              <a:gd name="connsiteX55" fmla="*/ 8766613 w 9505643"/>
              <a:gd name="connsiteY55" fmla="*/ 153860 h 918356"/>
              <a:gd name="connsiteX56" fmla="*/ 8843034 w 9505643"/>
              <a:gd name="connsiteY56" fmla="*/ 143149 h 918356"/>
              <a:gd name="connsiteX57" fmla="*/ 8998166 w 9505643"/>
              <a:gd name="connsiteY57" fmla="*/ 91891 h 918356"/>
              <a:gd name="connsiteX58" fmla="*/ 9098642 w 9505643"/>
              <a:gd name="connsiteY58" fmla="*/ 70997 h 918356"/>
              <a:gd name="connsiteX59" fmla="*/ 9256603 w 9505643"/>
              <a:gd name="connsiteY59" fmla="*/ 53082 h 918356"/>
              <a:gd name="connsiteX60" fmla="*/ 9304453 w 9505643"/>
              <a:gd name="connsiteY60" fmla="*/ 45047 h 918356"/>
              <a:gd name="connsiteX61" fmla="*/ 9415995 w 9505643"/>
              <a:gd name="connsiteY61" fmla="*/ 29923 h 918356"/>
              <a:gd name="connsiteX62" fmla="*/ 9476702 w 9505643"/>
              <a:gd name="connsiteY62" fmla="*/ 0 h 918356"/>
              <a:gd name="connsiteX0" fmla="*/ 9476702 w 9505643"/>
              <a:gd name="connsiteY0" fmla="*/ 0 h 918356"/>
              <a:gd name="connsiteX1" fmla="*/ 9505643 w 9505643"/>
              <a:gd name="connsiteY1" fmla="*/ 12 h 918356"/>
              <a:gd name="connsiteX2" fmla="*/ 9505643 w 9505643"/>
              <a:gd name="connsiteY2" fmla="*/ 918356 h 918356"/>
              <a:gd name="connsiteX3" fmla="*/ 2390 w 9505643"/>
              <a:gd name="connsiteY3" fmla="*/ 918356 h 918356"/>
              <a:gd name="connsiteX4" fmla="*/ 627 w 9505643"/>
              <a:gd name="connsiteY4" fmla="*/ 917763 h 918356"/>
              <a:gd name="connsiteX5" fmla="*/ 70269 w 9505643"/>
              <a:gd name="connsiteY5" fmla="*/ 881473 h 918356"/>
              <a:gd name="connsiteX6" fmla="*/ 262791 w 9505643"/>
              <a:gd name="connsiteY6" fmla="*/ 823579 h 918356"/>
              <a:gd name="connsiteX7" fmla="*/ 567763 w 9505643"/>
              <a:gd name="connsiteY7" fmla="*/ 788658 h 918356"/>
              <a:gd name="connsiteX8" fmla="*/ 717182 w 9505643"/>
              <a:gd name="connsiteY8" fmla="*/ 757150 h 918356"/>
              <a:gd name="connsiteX9" fmla="*/ 843518 w 9505643"/>
              <a:gd name="connsiteY9" fmla="*/ 731068 h 918356"/>
              <a:gd name="connsiteX10" fmla="*/ 889188 w 9505643"/>
              <a:gd name="connsiteY10" fmla="*/ 729045 h 918356"/>
              <a:gd name="connsiteX11" fmla="*/ 918732 w 9505643"/>
              <a:gd name="connsiteY11" fmla="*/ 734046 h 918356"/>
              <a:gd name="connsiteX12" fmla="*/ 974036 w 9505643"/>
              <a:gd name="connsiteY12" fmla="*/ 730221 h 918356"/>
              <a:gd name="connsiteX13" fmla="*/ 1040771 w 9505643"/>
              <a:gd name="connsiteY13" fmla="*/ 720515 h 918356"/>
              <a:gd name="connsiteX14" fmla="*/ 1130540 w 9505643"/>
              <a:gd name="connsiteY14" fmla="*/ 725374 h 918356"/>
              <a:gd name="connsiteX15" fmla="*/ 1249063 w 9505643"/>
              <a:gd name="connsiteY15" fmla="*/ 718049 h 918356"/>
              <a:gd name="connsiteX16" fmla="*/ 1568474 w 9505643"/>
              <a:gd name="connsiteY16" fmla="*/ 693697 h 918356"/>
              <a:gd name="connsiteX17" fmla="*/ 2042438 w 9505643"/>
              <a:gd name="connsiteY17" fmla="*/ 656648 h 918356"/>
              <a:gd name="connsiteX18" fmla="*/ 2428078 w 9505643"/>
              <a:gd name="connsiteY18" fmla="*/ 593862 h 918356"/>
              <a:gd name="connsiteX19" fmla="*/ 2535615 w 9505643"/>
              <a:gd name="connsiteY19" fmla="*/ 566150 h 918356"/>
              <a:gd name="connsiteX20" fmla="*/ 2681484 w 9505643"/>
              <a:gd name="connsiteY20" fmla="*/ 560029 h 918356"/>
              <a:gd name="connsiteX21" fmla="*/ 2715092 w 9505643"/>
              <a:gd name="connsiteY21" fmla="*/ 550698 h 918356"/>
              <a:gd name="connsiteX22" fmla="*/ 3061421 w 9505643"/>
              <a:gd name="connsiteY22" fmla="*/ 491294 h 918356"/>
              <a:gd name="connsiteX23" fmla="*/ 3209857 w 9505643"/>
              <a:gd name="connsiteY23" fmla="*/ 470559 h 918356"/>
              <a:gd name="connsiteX24" fmla="*/ 3337418 w 9505643"/>
              <a:gd name="connsiteY24" fmla="*/ 432583 h 918356"/>
              <a:gd name="connsiteX25" fmla="*/ 3467379 w 9505643"/>
              <a:gd name="connsiteY25" fmla="*/ 390437 h 918356"/>
              <a:gd name="connsiteX26" fmla="*/ 3639214 w 9505643"/>
              <a:gd name="connsiteY26" fmla="*/ 368960 h 918356"/>
              <a:gd name="connsiteX27" fmla="*/ 3831919 w 9505643"/>
              <a:gd name="connsiteY27" fmla="*/ 360648 h 918356"/>
              <a:gd name="connsiteX28" fmla="*/ 3921589 w 9505643"/>
              <a:gd name="connsiteY28" fmla="*/ 357315 h 918356"/>
              <a:gd name="connsiteX29" fmla="*/ 4246679 w 9505643"/>
              <a:gd name="connsiteY29" fmla="*/ 347147 h 918356"/>
              <a:gd name="connsiteX30" fmla="*/ 4500450 w 9505643"/>
              <a:gd name="connsiteY30" fmla="*/ 319948 h 918356"/>
              <a:gd name="connsiteX31" fmla="*/ 4604209 w 9505643"/>
              <a:gd name="connsiteY31" fmla="*/ 290914 h 918356"/>
              <a:gd name="connsiteX32" fmla="*/ 4771059 w 9505643"/>
              <a:gd name="connsiteY32" fmla="*/ 267538 h 918356"/>
              <a:gd name="connsiteX33" fmla="*/ 4876541 w 9505643"/>
              <a:gd name="connsiteY33" fmla="*/ 262734 h 918356"/>
              <a:gd name="connsiteX34" fmla="*/ 5158393 w 9505643"/>
              <a:gd name="connsiteY34" fmla="*/ 246811 h 918356"/>
              <a:gd name="connsiteX35" fmla="*/ 5345842 w 9505643"/>
              <a:gd name="connsiteY35" fmla="*/ 237711 h 918356"/>
              <a:gd name="connsiteX36" fmla="*/ 5418205 w 9505643"/>
              <a:gd name="connsiteY36" fmla="*/ 220835 h 918356"/>
              <a:gd name="connsiteX37" fmla="*/ 5539874 w 9505643"/>
              <a:gd name="connsiteY37" fmla="*/ 228808 h 918356"/>
              <a:gd name="connsiteX38" fmla="*/ 5786365 w 9505643"/>
              <a:gd name="connsiteY38" fmla="*/ 202916 h 918356"/>
              <a:gd name="connsiteX39" fmla="*/ 6058188 w 9505643"/>
              <a:gd name="connsiteY39" fmla="*/ 178124 h 918356"/>
              <a:gd name="connsiteX40" fmla="*/ 6142706 w 9505643"/>
              <a:gd name="connsiteY40" fmla="*/ 173232 h 918356"/>
              <a:gd name="connsiteX41" fmla="*/ 6269165 w 9505643"/>
              <a:gd name="connsiteY41" fmla="*/ 181626 h 918356"/>
              <a:gd name="connsiteX42" fmla="*/ 6476819 w 9505643"/>
              <a:gd name="connsiteY42" fmla="*/ 167648 h 918356"/>
              <a:gd name="connsiteX43" fmla="*/ 6532486 w 9505643"/>
              <a:gd name="connsiteY43" fmla="*/ 167161 h 918356"/>
              <a:gd name="connsiteX44" fmla="*/ 6724013 w 9505643"/>
              <a:gd name="connsiteY44" fmla="*/ 173216 h 918356"/>
              <a:gd name="connsiteX45" fmla="*/ 6965004 w 9505643"/>
              <a:gd name="connsiteY45" fmla="*/ 184289 h 918356"/>
              <a:gd name="connsiteX46" fmla="*/ 7096164 w 9505643"/>
              <a:gd name="connsiteY46" fmla="*/ 210840 h 918356"/>
              <a:gd name="connsiteX47" fmla="*/ 7345981 w 9505643"/>
              <a:gd name="connsiteY47" fmla="*/ 251740 h 918356"/>
              <a:gd name="connsiteX48" fmla="*/ 7587071 w 9505643"/>
              <a:gd name="connsiteY48" fmla="*/ 266021 h 918356"/>
              <a:gd name="connsiteX49" fmla="*/ 7632197 w 9505643"/>
              <a:gd name="connsiteY49" fmla="*/ 258986 h 918356"/>
              <a:gd name="connsiteX50" fmla="*/ 7937898 w 9505643"/>
              <a:gd name="connsiteY50" fmla="*/ 226584 h 918356"/>
              <a:gd name="connsiteX51" fmla="*/ 8135187 w 9505643"/>
              <a:gd name="connsiteY51" fmla="*/ 205617 h 918356"/>
              <a:gd name="connsiteX52" fmla="*/ 8243819 w 9505643"/>
              <a:gd name="connsiteY52" fmla="*/ 193713 h 918356"/>
              <a:gd name="connsiteX53" fmla="*/ 8602734 w 9505643"/>
              <a:gd name="connsiteY53" fmla="*/ 168247 h 918356"/>
              <a:gd name="connsiteX54" fmla="*/ 8703762 w 9505643"/>
              <a:gd name="connsiteY54" fmla="*/ 156914 h 918356"/>
              <a:gd name="connsiteX55" fmla="*/ 8766613 w 9505643"/>
              <a:gd name="connsiteY55" fmla="*/ 153860 h 918356"/>
              <a:gd name="connsiteX56" fmla="*/ 8843034 w 9505643"/>
              <a:gd name="connsiteY56" fmla="*/ 143149 h 918356"/>
              <a:gd name="connsiteX57" fmla="*/ 8998166 w 9505643"/>
              <a:gd name="connsiteY57" fmla="*/ 91891 h 918356"/>
              <a:gd name="connsiteX58" fmla="*/ 9098642 w 9505643"/>
              <a:gd name="connsiteY58" fmla="*/ 70997 h 918356"/>
              <a:gd name="connsiteX59" fmla="*/ 9256603 w 9505643"/>
              <a:gd name="connsiteY59" fmla="*/ 53082 h 918356"/>
              <a:gd name="connsiteX60" fmla="*/ 9304453 w 9505643"/>
              <a:gd name="connsiteY60" fmla="*/ 45047 h 918356"/>
              <a:gd name="connsiteX61" fmla="*/ 9415995 w 9505643"/>
              <a:gd name="connsiteY61" fmla="*/ 29923 h 918356"/>
              <a:gd name="connsiteX62" fmla="*/ 9476702 w 9505643"/>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68385 w 9506265"/>
              <a:gd name="connsiteY7" fmla="*/ 788658 h 918356"/>
              <a:gd name="connsiteX8" fmla="*/ 717804 w 9506265"/>
              <a:gd name="connsiteY8" fmla="*/ 757150 h 918356"/>
              <a:gd name="connsiteX9" fmla="*/ 844140 w 9506265"/>
              <a:gd name="connsiteY9" fmla="*/ 731068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44140 w 9506265"/>
              <a:gd name="connsiteY9" fmla="*/ 731068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540496 w 9506265"/>
              <a:gd name="connsiteY36" fmla="*/ 228808 h 918356"/>
              <a:gd name="connsiteX37" fmla="*/ 5786987 w 9506265"/>
              <a:gd name="connsiteY37" fmla="*/ 202916 h 918356"/>
              <a:gd name="connsiteX38" fmla="*/ 6058810 w 9506265"/>
              <a:gd name="connsiteY38" fmla="*/ 178124 h 918356"/>
              <a:gd name="connsiteX39" fmla="*/ 6143328 w 9506265"/>
              <a:gd name="connsiteY39" fmla="*/ 173232 h 918356"/>
              <a:gd name="connsiteX40" fmla="*/ 6269787 w 9506265"/>
              <a:gd name="connsiteY40" fmla="*/ 181626 h 918356"/>
              <a:gd name="connsiteX41" fmla="*/ 6477441 w 9506265"/>
              <a:gd name="connsiteY41" fmla="*/ 167648 h 918356"/>
              <a:gd name="connsiteX42" fmla="*/ 6533108 w 9506265"/>
              <a:gd name="connsiteY42" fmla="*/ 167161 h 918356"/>
              <a:gd name="connsiteX43" fmla="*/ 6724635 w 9506265"/>
              <a:gd name="connsiteY43" fmla="*/ 173216 h 918356"/>
              <a:gd name="connsiteX44" fmla="*/ 6965626 w 9506265"/>
              <a:gd name="connsiteY44" fmla="*/ 184289 h 918356"/>
              <a:gd name="connsiteX45" fmla="*/ 7096786 w 9506265"/>
              <a:gd name="connsiteY45" fmla="*/ 210840 h 918356"/>
              <a:gd name="connsiteX46" fmla="*/ 7346603 w 9506265"/>
              <a:gd name="connsiteY46" fmla="*/ 251740 h 918356"/>
              <a:gd name="connsiteX47" fmla="*/ 7587693 w 9506265"/>
              <a:gd name="connsiteY47" fmla="*/ 266021 h 918356"/>
              <a:gd name="connsiteX48" fmla="*/ 7632819 w 9506265"/>
              <a:gd name="connsiteY48" fmla="*/ 258986 h 918356"/>
              <a:gd name="connsiteX49" fmla="*/ 7938520 w 9506265"/>
              <a:gd name="connsiteY49" fmla="*/ 226584 h 918356"/>
              <a:gd name="connsiteX50" fmla="*/ 8135809 w 9506265"/>
              <a:gd name="connsiteY50" fmla="*/ 205617 h 918356"/>
              <a:gd name="connsiteX51" fmla="*/ 8244441 w 9506265"/>
              <a:gd name="connsiteY51" fmla="*/ 193713 h 918356"/>
              <a:gd name="connsiteX52" fmla="*/ 8603356 w 9506265"/>
              <a:gd name="connsiteY52" fmla="*/ 168247 h 918356"/>
              <a:gd name="connsiteX53" fmla="*/ 8704384 w 9506265"/>
              <a:gd name="connsiteY53" fmla="*/ 156914 h 918356"/>
              <a:gd name="connsiteX54" fmla="*/ 8767235 w 9506265"/>
              <a:gd name="connsiteY54" fmla="*/ 153860 h 918356"/>
              <a:gd name="connsiteX55" fmla="*/ 8843656 w 9506265"/>
              <a:gd name="connsiteY55" fmla="*/ 143149 h 918356"/>
              <a:gd name="connsiteX56" fmla="*/ 8998788 w 9506265"/>
              <a:gd name="connsiteY56" fmla="*/ 91891 h 918356"/>
              <a:gd name="connsiteX57" fmla="*/ 9099264 w 9506265"/>
              <a:gd name="connsiteY57" fmla="*/ 70997 h 918356"/>
              <a:gd name="connsiteX58" fmla="*/ 9257225 w 9506265"/>
              <a:gd name="connsiteY58" fmla="*/ 53082 h 918356"/>
              <a:gd name="connsiteX59" fmla="*/ 9305075 w 9506265"/>
              <a:gd name="connsiteY59" fmla="*/ 45047 h 918356"/>
              <a:gd name="connsiteX60" fmla="*/ 9416617 w 9506265"/>
              <a:gd name="connsiteY60" fmla="*/ 29923 h 918356"/>
              <a:gd name="connsiteX61" fmla="*/ 9477324 w 9506265"/>
              <a:gd name="connsiteY61"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540496 w 9506265"/>
              <a:gd name="connsiteY36" fmla="*/ 228808 h 918356"/>
              <a:gd name="connsiteX37" fmla="*/ 5786987 w 9506265"/>
              <a:gd name="connsiteY37" fmla="*/ 202916 h 918356"/>
              <a:gd name="connsiteX38" fmla="*/ 6058810 w 9506265"/>
              <a:gd name="connsiteY38" fmla="*/ 178124 h 918356"/>
              <a:gd name="connsiteX39" fmla="*/ 6269787 w 9506265"/>
              <a:gd name="connsiteY39" fmla="*/ 181626 h 918356"/>
              <a:gd name="connsiteX40" fmla="*/ 6477441 w 9506265"/>
              <a:gd name="connsiteY40" fmla="*/ 167648 h 918356"/>
              <a:gd name="connsiteX41" fmla="*/ 6533108 w 9506265"/>
              <a:gd name="connsiteY41" fmla="*/ 167161 h 918356"/>
              <a:gd name="connsiteX42" fmla="*/ 6724635 w 9506265"/>
              <a:gd name="connsiteY42" fmla="*/ 173216 h 918356"/>
              <a:gd name="connsiteX43" fmla="*/ 6965626 w 9506265"/>
              <a:gd name="connsiteY43" fmla="*/ 184289 h 918356"/>
              <a:gd name="connsiteX44" fmla="*/ 7096786 w 9506265"/>
              <a:gd name="connsiteY44" fmla="*/ 210840 h 918356"/>
              <a:gd name="connsiteX45" fmla="*/ 7346603 w 9506265"/>
              <a:gd name="connsiteY45" fmla="*/ 251740 h 918356"/>
              <a:gd name="connsiteX46" fmla="*/ 7587693 w 9506265"/>
              <a:gd name="connsiteY46" fmla="*/ 266021 h 918356"/>
              <a:gd name="connsiteX47" fmla="*/ 7632819 w 9506265"/>
              <a:gd name="connsiteY47" fmla="*/ 258986 h 918356"/>
              <a:gd name="connsiteX48" fmla="*/ 7938520 w 9506265"/>
              <a:gd name="connsiteY48" fmla="*/ 226584 h 918356"/>
              <a:gd name="connsiteX49" fmla="*/ 8135809 w 9506265"/>
              <a:gd name="connsiteY49" fmla="*/ 205617 h 918356"/>
              <a:gd name="connsiteX50" fmla="*/ 8244441 w 9506265"/>
              <a:gd name="connsiteY50" fmla="*/ 193713 h 918356"/>
              <a:gd name="connsiteX51" fmla="*/ 8603356 w 9506265"/>
              <a:gd name="connsiteY51" fmla="*/ 168247 h 918356"/>
              <a:gd name="connsiteX52" fmla="*/ 8704384 w 9506265"/>
              <a:gd name="connsiteY52" fmla="*/ 156914 h 918356"/>
              <a:gd name="connsiteX53" fmla="*/ 8767235 w 9506265"/>
              <a:gd name="connsiteY53" fmla="*/ 153860 h 918356"/>
              <a:gd name="connsiteX54" fmla="*/ 8843656 w 9506265"/>
              <a:gd name="connsiteY54" fmla="*/ 143149 h 918356"/>
              <a:gd name="connsiteX55" fmla="*/ 8998788 w 9506265"/>
              <a:gd name="connsiteY55" fmla="*/ 91891 h 918356"/>
              <a:gd name="connsiteX56" fmla="*/ 9099264 w 9506265"/>
              <a:gd name="connsiteY56" fmla="*/ 70997 h 918356"/>
              <a:gd name="connsiteX57" fmla="*/ 9257225 w 9506265"/>
              <a:gd name="connsiteY57" fmla="*/ 53082 h 918356"/>
              <a:gd name="connsiteX58" fmla="*/ 9305075 w 9506265"/>
              <a:gd name="connsiteY58" fmla="*/ 45047 h 918356"/>
              <a:gd name="connsiteX59" fmla="*/ 9416617 w 9506265"/>
              <a:gd name="connsiteY59" fmla="*/ 29923 h 918356"/>
              <a:gd name="connsiteX60" fmla="*/ 9477324 w 9506265"/>
              <a:gd name="connsiteY60" fmla="*/ 0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506265" h="918356">
                <a:moveTo>
                  <a:pt x="9477324" y="0"/>
                </a:moveTo>
                <a:cubicBezTo>
                  <a:pt x="9477324" y="4"/>
                  <a:pt x="9506265" y="8"/>
                  <a:pt x="9506265" y="12"/>
                </a:cubicBezTo>
                <a:lnTo>
                  <a:pt x="9506265" y="918356"/>
                </a:lnTo>
                <a:lnTo>
                  <a:pt x="3012" y="918356"/>
                </a:lnTo>
                <a:lnTo>
                  <a:pt x="1249" y="917763"/>
                </a:lnTo>
                <a:cubicBezTo>
                  <a:pt x="-7060" y="914864"/>
                  <a:pt x="27197" y="893991"/>
                  <a:pt x="70891" y="881473"/>
                </a:cubicBezTo>
                <a:cubicBezTo>
                  <a:pt x="114585" y="868955"/>
                  <a:pt x="153572" y="895276"/>
                  <a:pt x="263413" y="842655"/>
                </a:cubicBezTo>
                <a:cubicBezTo>
                  <a:pt x="292391" y="841513"/>
                  <a:pt x="416460" y="787984"/>
                  <a:pt x="540922" y="788658"/>
                </a:cubicBezTo>
                <a:cubicBezTo>
                  <a:pt x="624918" y="772477"/>
                  <a:pt x="674117" y="770518"/>
                  <a:pt x="717804" y="757150"/>
                </a:cubicBezTo>
                <a:cubicBezTo>
                  <a:pt x="718011" y="756415"/>
                  <a:pt x="836085" y="746109"/>
                  <a:pt x="836293" y="745375"/>
                </a:cubicBezTo>
                <a:lnTo>
                  <a:pt x="889810" y="729045"/>
                </a:lnTo>
                <a:lnTo>
                  <a:pt x="919354" y="734046"/>
                </a:lnTo>
                <a:lnTo>
                  <a:pt x="974658" y="730221"/>
                </a:lnTo>
                <a:lnTo>
                  <a:pt x="1041393" y="720515"/>
                </a:lnTo>
                <a:lnTo>
                  <a:pt x="1131162" y="725374"/>
                </a:lnTo>
                <a:cubicBezTo>
                  <a:pt x="1150342" y="741488"/>
                  <a:pt x="1204946" y="725972"/>
                  <a:pt x="1249685" y="718049"/>
                </a:cubicBezTo>
                <a:cubicBezTo>
                  <a:pt x="1304008" y="704300"/>
                  <a:pt x="1436867" y="703930"/>
                  <a:pt x="1569096" y="693697"/>
                </a:cubicBezTo>
                <a:cubicBezTo>
                  <a:pt x="1701325" y="683464"/>
                  <a:pt x="1941737" y="686327"/>
                  <a:pt x="2043060" y="656648"/>
                </a:cubicBezTo>
                <a:cubicBezTo>
                  <a:pt x="2186327" y="640009"/>
                  <a:pt x="2230621" y="602231"/>
                  <a:pt x="2428700" y="593862"/>
                </a:cubicBezTo>
                <a:cubicBezTo>
                  <a:pt x="2486462" y="570795"/>
                  <a:pt x="2476222" y="582373"/>
                  <a:pt x="2536237" y="566150"/>
                </a:cubicBezTo>
                <a:cubicBezTo>
                  <a:pt x="2578471" y="560511"/>
                  <a:pt x="2652193" y="562604"/>
                  <a:pt x="2682106" y="560029"/>
                </a:cubicBezTo>
                <a:lnTo>
                  <a:pt x="2715714" y="550698"/>
                </a:lnTo>
                <a:cubicBezTo>
                  <a:pt x="2837100" y="554400"/>
                  <a:pt x="2946600" y="511095"/>
                  <a:pt x="3062043" y="491294"/>
                </a:cubicBezTo>
                <a:cubicBezTo>
                  <a:pt x="3095280" y="496624"/>
                  <a:pt x="3194193" y="487718"/>
                  <a:pt x="3210479" y="470559"/>
                </a:cubicBezTo>
                <a:cubicBezTo>
                  <a:pt x="3256479" y="460774"/>
                  <a:pt x="3295120" y="445937"/>
                  <a:pt x="3338040" y="432583"/>
                </a:cubicBezTo>
                <a:cubicBezTo>
                  <a:pt x="3384254" y="408723"/>
                  <a:pt x="3401529" y="424108"/>
                  <a:pt x="3468001" y="390437"/>
                </a:cubicBezTo>
                <a:cubicBezTo>
                  <a:pt x="3517436" y="395323"/>
                  <a:pt x="3546753" y="381788"/>
                  <a:pt x="3639836" y="368960"/>
                </a:cubicBezTo>
                <a:cubicBezTo>
                  <a:pt x="3700593" y="363995"/>
                  <a:pt x="3785479" y="361397"/>
                  <a:pt x="3832541" y="360648"/>
                </a:cubicBezTo>
                <a:cubicBezTo>
                  <a:pt x="3863171" y="358421"/>
                  <a:pt x="3882832" y="355381"/>
                  <a:pt x="3922211" y="357315"/>
                </a:cubicBezTo>
                <a:cubicBezTo>
                  <a:pt x="3968684" y="330333"/>
                  <a:pt x="4140485" y="348883"/>
                  <a:pt x="4247301" y="347147"/>
                </a:cubicBezTo>
                <a:cubicBezTo>
                  <a:pt x="4343778" y="340919"/>
                  <a:pt x="4407135" y="331705"/>
                  <a:pt x="4501072" y="319948"/>
                </a:cubicBezTo>
                <a:cubicBezTo>
                  <a:pt x="4558419" y="315138"/>
                  <a:pt x="4546176" y="315381"/>
                  <a:pt x="4604831" y="290914"/>
                </a:cubicBezTo>
                <a:cubicBezTo>
                  <a:pt x="4649932" y="279000"/>
                  <a:pt x="4723023" y="275414"/>
                  <a:pt x="4771681" y="267538"/>
                </a:cubicBezTo>
                <a:cubicBezTo>
                  <a:pt x="4809701" y="262679"/>
                  <a:pt x="4796638" y="276392"/>
                  <a:pt x="4877163" y="262734"/>
                </a:cubicBezTo>
                <a:cubicBezTo>
                  <a:pt x="4967220" y="254511"/>
                  <a:pt x="5084068" y="259644"/>
                  <a:pt x="5159015" y="246811"/>
                </a:cubicBezTo>
                <a:cubicBezTo>
                  <a:pt x="5194859" y="218028"/>
                  <a:pt x="5271491" y="249771"/>
                  <a:pt x="5346464" y="237711"/>
                </a:cubicBezTo>
                <a:cubicBezTo>
                  <a:pt x="5410044" y="234711"/>
                  <a:pt x="5467076" y="234607"/>
                  <a:pt x="5540496" y="228808"/>
                </a:cubicBezTo>
                <a:cubicBezTo>
                  <a:pt x="5679767" y="219842"/>
                  <a:pt x="5684155" y="220703"/>
                  <a:pt x="5786987" y="202916"/>
                </a:cubicBezTo>
                <a:cubicBezTo>
                  <a:pt x="5904071" y="188009"/>
                  <a:pt x="5973622" y="181155"/>
                  <a:pt x="6058810" y="178124"/>
                </a:cubicBezTo>
                <a:cubicBezTo>
                  <a:pt x="6139277" y="174576"/>
                  <a:pt x="6200015" y="183372"/>
                  <a:pt x="6269787" y="181626"/>
                </a:cubicBezTo>
                <a:cubicBezTo>
                  <a:pt x="6312181" y="183727"/>
                  <a:pt x="6433554" y="170059"/>
                  <a:pt x="6477441" y="167648"/>
                </a:cubicBezTo>
                <a:cubicBezTo>
                  <a:pt x="6533881" y="165758"/>
                  <a:pt x="6481846" y="156983"/>
                  <a:pt x="6533108" y="167161"/>
                </a:cubicBezTo>
                <a:cubicBezTo>
                  <a:pt x="6596950" y="169179"/>
                  <a:pt x="6622166" y="161125"/>
                  <a:pt x="6724635" y="173216"/>
                </a:cubicBezTo>
                <a:cubicBezTo>
                  <a:pt x="6802371" y="164284"/>
                  <a:pt x="6876551" y="181296"/>
                  <a:pt x="6965626" y="184289"/>
                </a:cubicBezTo>
                <a:cubicBezTo>
                  <a:pt x="7028832" y="188318"/>
                  <a:pt x="7033290" y="199598"/>
                  <a:pt x="7096786" y="210840"/>
                </a:cubicBezTo>
                <a:cubicBezTo>
                  <a:pt x="7160282" y="222082"/>
                  <a:pt x="7271605" y="241480"/>
                  <a:pt x="7346603" y="251740"/>
                </a:cubicBezTo>
                <a:cubicBezTo>
                  <a:pt x="7471271" y="251440"/>
                  <a:pt x="7471649" y="278242"/>
                  <a:pt x="7587693" y="266021"/>
                </a:cubicBezTo>
                <a:cubicBezTo>
                  <a:pt x="7600024" y="262940"/>
                  <a:pt x="7590733" y="281791"/>
                  <a:pt x="7632819" y="258986"/>
                </a:cubicBezTo>
                <a:cubicBezTo>
                  <a:pt x="7696878" y="261472"/>
                  <a:pt x="7854689" y="235479"/>
                  <a:pt x="7938520" y="226584"/>
                </a:cubicBezTo>
                <a:cubicBezTo>
                  <a:pt x="8012155" y="237995"/>
                  <a:pt x="8052059" y="191475"/>
                  <a:pt x="8135809" y="205617"/>
                </a:cubicBezTo>
                <a:cubicBezTo>
                  <a:pt x="8154861" y="196610"/>
                  <a:pt x="8213456" y="207099"/>
                  <a:pt x="8244441" y="193713"/>
                </a:cubicBezTo>
                <a:cubicBezTo>
                  <a:pt x="8322365" y="187485"/>
                  <a:pt x="8398930" y="174161"/>
                  <a:pt x="8603356" y="168247"/>
                </a:cubicBezTo>
                <a:cubicBezTo>
                  <a:pt x="8631565" y="173528"/>
                  <a:pt x="8653357" y="162171"/>
                  <a:pt x="8704384" y="156914"/>
                </a:cubicBezTo>
                <a:cubicBezTo>
                  <a:pt x="8725602" y="166756"/>
                  <a:pt x="8726417" y="170435"/>
                  <a:pt x="8767235" y="153860"/>
                </a:cubicBezTo>
                <a:cubicBezTo>
                  <a:pt x="8794717" y="146917"/>
                  <a:pt x="8805064" y="153477"/>
                  <a:pt x="8843656" y="143149"/>
                </a:cubicBezTo>
                <a:cubicBezTo>
                  <a:pt x="8882248" y="132821"/>
                  <a:pt x="8978435" y="124198"/>
                  <a:pt x="8998788" y="91891"/>
                </a:cubicBezTo>
                <a:cubicBezTo>
                  <a:pt x="9015511" y="89553"/>
                  <a:pt x="9080674" y="72386"/>
                  <a:pt x="9099264" y="70997"/>
                </a:cubicBezTo>
                <a:cubicBezTo>
                  <a:pt x="9142386" y="71359"/>
                  <a:pt x="9198217" y="53285"/>
                  <a:pt x="9257225" y="53082"/>
                </a:cubicBezTo>
                <a:cubicBezTo>
                  <a:pt x="9267544" y="58888"/>
                  <a:pt x="9281144" y="36520"/>
                  <a:pt x="9305075" y="45047"/>
                </a:cubicBezTo>
                <a:cubicBezTo>
                  <a:pt x="9340594" y="45862"/>
                  <a:pt x="9378416" y="39799"/>
                  <a:pt x="9416617" y="29923"/>
                </a:cubicBezTo>
                <a:lnTo>
                  <a:pt x="9477324"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4C03B13-5D51-4626-B62C-E0B5E648C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9365" y="619039"/>
            <a:ext cx="5332996" cy="6238962"/>
          </a:xfrm>
          <a:custGeom>
            <a:avLst/>
            <a:gdLst>
              <a:gd name="connsiteX0" fmla="*/ 341286 w 6236326"/>
              <a:gd name="connsiteY0" fmla="*/ 0 h 6512127"/>
              <a:gd name="connsiteX1" fmla="*/ 6236326 w 6236326"/>
              <a:gd name="connsiteY1" fmla="*/ 308946 h 6512127"/>
              <a:gd name="connsiteX2" fmla="*/ 5911231 w 6236326"/>
              <a:gd name="connsiteY2" fmla="*/ 6512127 h 6512127"/>
              <a:gd name="connsiteX3" fmla="*/ 0 w 6236326"/>
              <a:gd name="connsiteY3" fmla="*/ 6512127 h 6512127"/>
              <a:gd name="connsiteX0" fmla="*/ 341286 w 6236326"/>
              <a:gd name="connsiteY0" fmla="*/ 0 h 6489347"/>
              <a:gd name="connsiteX1" fmla="*/ 6236326 w 6236326"/>
              <a:gd name="connsiteY1" fmla="*/ 286166 h 6489347"/>
              <a:gd name="connsiteX2" fmla="*/ 5911231 w 6236326"/>
              <a:gd name="connsiteY2" fmla="*/ 6489347 h 6489347"/>
              <a:gd name="connsiteX3" fmla="*/ 0 w 6236326"/>
              <a:gd name="connsiteY3" fmla="*/ 6489347 h 6489347"/>
              <a:gd name="connsiteX4" fmla="*/ 341286 w 6236326"/>
              <a:gd name="connsiteY4" fmla="*/ 0 h 648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326" h="6489347">
                <a:moveTo>
                  <a:pt x="341286" y="0"/>
                </a:moveTo>
                <a:lnTo>
                  <a:pt x="6236326" y="286166"/>
                </a:lnTo>
                <a:lnTo>
                  <a:pt x="5911231" y="6489347"/>
                </a:lnTo>
                <a:lnTo>
                  <a:pt x="0" y="6489347"/>
                </a:lnTo>
                <a:cubicBezTo>
                  <a:pt x="113762" y="4318638"/>
                  <a:pt x="227524" y="2170709"/>
                  <a:pt x="341286" y="0"/>
                </a:cubicBezTo>
                <a:close/>
              </a:path>
            </a:pathLst>
          </a:custGeom>
          <a:solidFill>
            <a:srgbClr val="EFEEE9"/>
          </a:solidFill>
          <a:ln w="12700" cap="flat" cmpd="sng" algn="ctr">
            <a:noFill/>
            <a:prstDash val="solid"/>
            <a:miter lim="800000"/>
          </a:ln>
          <a:effectLst>
            <a:outerShdw blurRad="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AD7488D-F1AC-4CB3-8EEB-7EE9B182C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flipH="1">
            <a:off x="718289" y="895737"/>
            <a:ext cx="4757046" cy="6095182"/>
          </a:xfrm>
          <a:custGeom>
            <a:avLst/>
            <a:gdLst>
              <a:gd name="connsiteX0" fmla="*/ 3462 w 5527789"/>
              <a:gd name="connsiteY0" fmla="*/ 37414 h 6359756"/>
              <a:gd name="connsiteX1" fmla="*/ 702438 w 5527789"/>
              <a:gd name="connsiteY1" fmla="*/ 13715 h 6359756"/>
              <a:gd name="connsiteX2" fmla="*/ 823165 w 5527789"/>
              <a:gd name="connsiteY2" fmla="*/ 0 h 6359756"/>
              <a:gd name="connsiteX3" fmla="*/ 860452 w 5527789"/>
              <a:gd name="connsiteY3" fmla="*/ 8878 h 6359756"/>
              <a:gd name="connsiteX4" fmla="*/ 941930 w 5527789"/>
              <a:gd name="connsiteY4" fmla="*/ 16757 h 6359756"/>
              <a:gd name="connsiteX5" fmla="*/ 5497275 w 5527789"/>
              <a:gd name="connsiteY5" fmla="*/ 16049 h 6359756"/>
              <a:gd name="connsiteX6" fmla="*/ 5527789 w 5527789"/>
              <a:gd name="connsiteY6" fmla="*/ 41381 h 6359756"/>
              <a:gd name="connsiteX7" fmla="*/ 5527789 w 5527789"/>
              <a:gd name="connsiteY7" fmla="*/ 3513989 h 6359756"/>
              <a:gd name="connsiteX8" fmla="*/ 5527788 w 5527789"/>
              <a:gd name="connsiteY8" fmla="*/ 3513989 h 6359756"/>
              <a:gd name="connsiteX9" fmla="*/ 5527788 w 5527789"/>
              <a:gd name="connsiteY9" fmla="*/ 5205162 h 6359756"/>
              <a:gd name="connsiteX10" fmla="*/ 5512128 w 5527789"/>
              <a:gd name="connsiteY10" fmla="*/ 6071256 h 6359756"/>
              <a:gd name="connsiteX11" fmla="*/ 7232 w 5527789"/>
              <a:gd name="connsiteY11" fmla="*/ 6359756 h 6359756"/>
              <a:gd name="connsiteX12" fmla="*/ 7095 w 5527789"/>
              <a:gd name="connsiteY12" fmla="*/ 6336213 h 6359756"/>
              <a:gd name="connsiteX13" fmla="*/ 3462 w 5527789"/>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941930 w 5531218"/>
              <a:gd name="connsiteY4" fmla="*/ 16757 h 6359756"/>
              <a:gd name="connsiteX5" fmla="*/ 5497275 w 5531218"/>
              <a:gd name="connsiteY5" fmla="*/ 16049 h 6359756"/>
              <a:gd name="connsiteX6" fmla="*/ 5531218 w 5531218"/>
              <a:gd name="connsiteY6" fmla="*/ 99553 h 6359756"/>
              <a:gd name="connsiteX7" fmla="*/ 5527789 w 5531218"/>
              <a:gd name="connsiteY7" fmla="*/ 3513989 h 6359756"/>
              <a:gd name="connsiteX8" fmla="*/ 5527788 w 5531218"/>
              <a:gd name="connsiteY8" fmla="*/ 3513989 h 6359756"/>
              <a:gd name="connsiteX9" fmla="*/ 5527788 w 5531218"/>
              <a:gd name="connsiteY9" fmla="*/ 5205162 h 6359756"/>
              <a:gd name="connsiteX10" fmla="*/ 5512128 w 5531218"/>
              <a:gd name="connsiteY10" fmla="*/ 6071256 h 6359756"/>
              <a:gd name="connsiteX11" fmla="*/ 7232 w 5531218"/>
              <a:gd name="connsiteY11" fmla="*/ 6359756 h 6359756"/>
              <a:gd name="connsiteX12" fmla="*/ 7095 w 5531218"/>
              <a:gd name="connsiteY12" fmla="*/ 6336213 h 6359756"/>
              <a:gd name="connsiteX13" fmla="*/ 3462 w 5531218"/>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941930 w 5531218"/>
              <a:gd name="connsiteY4" fmla="*/ 16757 h 6359756"/>
              <a:gd name="connsiteX5" fmla="*/ 5488087 w 5531218"/>
              <a:gd name="connsiteY5" fmla="*/ 45643 h 6359756"/>
              <a:gd name="connsiteX6" fmla="*/ 5531218 w 5531218"/>
              <a:gd name="connsiteY6" fmla="*/ 99553 h 6359756"/>
              <a:gd name="connsiteX7" fmla="*/ 5527789 w 5531218"/>
              <a:gd name="connsiteY7" fmla="*/ 3513989 h 6359756"/>
              <a:gd name="connsiteX8" fmla="*/ 5527788 w 5531218"/>
              <a:gd name="connsiteY8" fmla="*/ 3513989 h 6359756"/>
              <a:gd name="connsiteX9" fmla="*/ 5527788 w 5531218"/>
              <a:gd name="connsiteY9" fmla="*/ 5205162 h 6359756"/>
              <a:gd name="connsiteX10" fmla="*/ 5512128 w 5531218"/>
              <a:gd name="connsiteY10" fmla="*/ 6071256 h 6359756"/>
              <a:gd name="connsiteX11" fmla="*/ 7232 w 5531218"/>
              <a:gd name="connsiteY11" fmla="*/ 6359756 h 6359756"/>
              <a:gd name="connsiteX12" fmla="*/ 7095 w 5531218"/>
              <a:gd name="connsiteY12" fmla="*/ 6336213 h 6359756"/>
              <a:gd name="connsiteX13" fmla="*/ 3462 w 5531218"/>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5488087 w 5531218"/>
              <a:gd name="connsiteY4" fmla="*/ 45643 h 6359756"/>
              <a:gd name="connsiteX5" fmla="*/ 5531218 w 5531218"/>
              <a:gd name="connsiteY5" fmla="*/ 99553 h 6359756"/>
              <a:gd name="connsiteX6" fmla="*/ 5527789 w 5531218"/>
              <a:gd name="connsiteY6" fmla="*/ 3513989 h 6359756"/>
              <a:gd name="connsiteX7" fmla="*/ 5527788 w 5531218"/>
              <a:gd name="connsiteY7" fmla="*/ 3513989 h 6359756"/>
              <a:gd name="connsiteX8" fmla="*/ 5527788 w 5531218"/>
              <a:gd name="connsiteY8" fmla="*/ 5205162 h 6359756"/>
              <a:gd name="connsiteX9" fmla="*/ 5512128 w 5531218"/>
              <a:gd name="connsiteY9" fmla="*/ 6071256 h 6359756"/>
              <a:gd name="connsiteX10" fmla="*/ 7232 w 5531218"/>
              <a:gd name="connsiteY10" fmla="*/ 6359756 h 6359756"/>
              <a:gd name="connsiteX11" fmla="*/ 7095 w 5531218"/>
              <a:gd name="connsiteY11" fmla="*/ 6336213 h 6359756"/>
              <a:gd name="connsiteX12" fmla="*/ 3462 w 5531218"/>
              <a:gd name="connsiteY12"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5488087 w 5531218"/>
              <a:gd name="connsiteY3" fmla="*/ 45643 h 6359756"/>
              <a:gd name="connsiteX4" fmla="*/ 5531218 w 5531218"/>
              <a:gd name="connsiteY4" fmla="*/ 99553 h 6359756"/>
              <a:gd name="connsiteX5" fmla="*/ 5527789 w 5531218"/>
              <a:gd name="connsiteY5" fmla="*/ 3513989 h 6359756"/>
              <a:gd name="connsiteX6" fmla="*/ 5527788 w 5531218"/>
              <a:gd name="connsiteY6" fmla="*/ 3513989 h 6359756"/>
              <a:gd name="connsiteX7" fmla="*/ 5527788 w 5531218"/>
              <a:gd name="connsiteY7" fmla="*/ 5205162 h 6359756"/>
              <a:gd name="connsiteX8" fmla="*/ 5512128 w 5531218"/>
              <a:gd name="connsiteY8" fmla="*/ 6071256 h 6359756"/>
              <a:gd name="connsiteX9" fmla="*/ 7232 w 5531218"/>
              <a:gd name="connsiteY9" fmla="*/ 6359756 h 6359756"/>
              <a:gd name="connsiteX10" fmla="*/ 7095 w 5531218"/>
              <a:gd name="connsiteY10" fmla="*/ 6336213 h 6359756"/>
              <a:gd name="connsiteX11" fmla="*/ 3462 w 5531218"/>
              <a:gd name="connsiteY11" fmla="*/ 37414 h 6359756"/>
              <a:gd name="connsiteX0" fmla="*/ 3462 w 5531218"/>
              <a:gd name="connsiteY0" fmla="*/ 23699 h 6346041"/>
              <a:gd name="connsiteX1" fmla="*/ 702438 w 5531218"/>
              <a:gd name="connsiteY1" fmla="*/ 0 h 6346041"/>
              <a:gd name="connsiteX2" fmla="*/ 5488087 w 5531218"/>
              <a:gd name="connsiteY2" fmla="*/ 31928 h 6346041"/>
              <a:gd name="connsiteX3" fmla="*/ 5531218 w 5531218"/>
              <a:gd name="connsiteY3" fmla="*/ 85838 h 6346041"/>
              <a:gd name="connsiteX4" fmla="*/ 5527789 w 5531218"/>
              <a:gd name="connsiteY4" fmla="*/ 3500274 h 6346041"/>
              <a:gd name="connsiteX5" fmla="*/ 5527788 w 5531218"/>
              <a:gd name="connsiteY5" fmla="*/ 3500274 h 6346041"/>
              <a:gd name="connsiteX6" fmla="*/ 5527788 w 5531218"/>
              <a:gd name="connsiteY6" fmla="*/ 5191447 h 6346041"/>
              <a:gd name="connsiteX7" fmla="*/ 5512128 w 5531218"/>
              <a:gd name="connsiteY7" fmla="*/ 6057541 h 6346041"/>
              <a:gd name="connsiteX8" fmla="*/ 7232 w 5531218"/>
              <a:gd name="connsiteY8" fmla="*/ 6346041 h 6346041"/>
              <a:gd name="connsiteX9" fmla="*/ 7095 w 5531218"/>
              <a:gd name="connsiteY9" fmla="*/ 6322498 h 6346041"/>
              <a:gd name="connsiteX10" fmla="*/ 3462 w 5531218"/>
              <a:gd name="connsiteY10" fmla="*/ 23699 h 6346041"/>
              <a:gd name="connsiteX0" fmla="*/ 3462 w 5531218"/>
              <a:gd name="connsiteY0" fmla="*/ 266 h 6322608"/>
              <a:gd name="connsiteX1" fmla="*/ 704722 w 5531218"/>
              <a:gd name="connsiteY1" fmla="*/ 15349 h 6322608"/>
              <a:gd name="connsiteX2" fmla="*/ 5488087 w 5531218"/>
              <a:gd name="connsiteY2" fmla="*/ 8495 h 6322608"/>
              <a:gd name="connsiteX3" fmla="*/ 5531218 w 5531218"/>
              <a:gd name="connsiteY3" fmla="*/ 62405 h 6322608"/>
              <a:gd name="connsiteX4" fmla="*/ 5527789 w 5531218"/>
              <a:gd name="connsiteY4" fmla="*/ 3476841 h 6322608"/>
              <a:gd name="connsiteX5" fmla="*/ 5527788 w 5531218"/>
              <a:gd name="connsiteY5" fmla="*/ 3476841 h 6322608"/>
              <a:gd name="connsiteX6" fmla="*/ 5527788 w 5531218"/>
              <a:gd name="connsiteY6" fmla="*/ 5168014 h 6322608"/>
              <a:gd name="connsiteX7" fmla="*/ 5512128 w 5531218"/>
              <a:gd name="connsiteY7" fmla="*/ 6034108 h 6322608"/>
              <a:gd name="connsiteX8" fmla="*/ 7232 w 5531218"/>
              <a:gd name="connsiteY8" fmla="*/ 6322608 h 6322608"/>
              <a:gd name="connsiteX9" fmla="*/ 7095 w 5531218"/>
              <a:gd name="connsiteY9" fmla="*/ 6299065 h 6322608"/>
              <a:gd name="connsiteX10" fmla="*/ 3462 w 5531218"/>
              <a:gd name="connsiteY10" fmla="*/ 266 h 6322608"/>
              <a:gd name="connsiteX0" fmla="*/ 3462 w 5531218"/>
              <a:gd name="connsiteY0" fmla="*/ 266 h 6322608"/>
              <a:gd name="connsiteX1" fmla="*/ 704722 w 5531218"/>
              <a:gd name="connsiteY1" fmla="*/ 15349 h 6322608"/>
              <a:gd name="connsiteX2" fmla="*/ 5488087 w 5531218"/>
              <a:gd name="connsiteY2" fmla="*/ 8495 h 6322608"/>
              <a:gd name="connsiteX3" fmla="*/ 5531218 w 5531218"/>
              <a:gd name="connsiteY3" fmla="*/ 62405 h 6322608"/>
              <a:gd name="connsiteX4" fmla="*/ 5527789 w 5531218"/>
              <a:gd name="connsiteY4" fmla="*/ 3476841 h 6322608"/>
              <a:gd name="connsiteX5" fmla="*/ 5527788 w 5531218"/>
              <a:gd name="connsiteY5" fmla="*/ 3476841 h 6322608"/>
              <a:gd name="connsiteX6" fmla="*/ 5527788 w 5531218"/>
              <a:gd name="connsiteY6" fmla="*/ 5168014 h 6322608"/>
              <a:gd name="connsiteX7" fmla="*/ 5514414 w 5531218"/>
              <a:gd name="connsiteY7" fmla="*/ 6072889 h 6322608"/>
              <a:gd name="connsiteX8" fmla="*/ 7232 w 5531218"/>
              <a:gd name="connsiteY8" fmla="*/ 6322608 h 6322608"/>
              <a:gd name="connsiteX9" fmla="*/ 7095 w 5531218"/>
              <a:gd name="connsiteY9" fmla="*/ 6299065 h 6322608"/>
              <a:gd name="connsiteX10" fmla="*/ 3462 w 5531218"/>
              <a:gd name="connsiteY10" fmla="*/ 266 h 6322608"/>
              <a:gd name="connsiteX0" fmla="*/ 432622 w 5960378"/>
              <a:gd name="connsiteY0" fmla="*/ 266 h 6322608"/>
              <a:gd name="connsiteX1" fmla="*/ 1133882 w 5960378"/>
              <a:gd name="connsiteY1" fmla="*/ 15349 h 6322608"/>
              <a:gd name="connsiteX2" fmla="*/ 5917247 w 5960378"/>
              <a:gd name="connsiteY2" fmla="*/ 8495 h 6322608"/>
              <a:gd name="connsiteX3" fmla="*/ 5960378 w 5960378"/>
              <a:gd name="connsiteY3" fmla="*/ 62405 h 6322608"/>
              <a:gd name="connsiteX4" fmla="*/ 5956949 w 5960378"/>
              <a:gd name="connsiteY4" fmla="*/ 3476841 h 6322608"/>
              <a:gd name="connsiteX5" fmla="*/ 5956948 w 5960378"/>
              <a:gd name="connsiteY5" fmla="*/ 3476841 h 6322608"/>
              <a:gd name="connsiteX6" fmla="*/ 5956948 w 5960378"/>
              <a:gd name="connsiteY6" fmla="*/ 5168014 h 6322608"/>
              <a:gd name="connsiteX7" fmla="*/ 5943574 w 5960378"/>
              <a:gd name="connsiteY7" fmla="*/ 6072889 h 6322608"/>
              <a:gd name="connsiteX8" fmla="*/ 436392 w 5960378"/>
              <a:gd name="connsiteY8" fmla="*/ 6322608 h 6322608"/>
              <a:gd name="connsiteX9" fmla="*/ 432622 w 5960378"/>
              <a:gd name="connsiteY9" fmla="*/ 266 h 6322608"/>
              <a:gd name="connsiteX0" fmla="*/ 431811 w 5959567"/>
              <a:gd name="connsiteY0" fmla="*/ 266 h 6341998"/>
              <a:gd name="connsiteX1" fmla="*/ 1133071 w 5959567"/>
              <a:gd name="connsiteY1" fmla="*/ 15349 h 6341998"/>
              <a:gd name="connsiteX2" fmla="*/ 5916436 w 5959567"/>
              <a:gd name="connsiteY2" fmla="*/ 8495 h 6341998"/>
              <a:gd name="connsiteX3" fmla="*/ 5959567 w 5959567"/>
              <a:gd name="connsiteY3" fmla="*/ 62405 h 6341998"/>
              <a:gd name="connsiteX4" fmla="*/ 5956138 w 5959567"/>
              <a:gd name="connsiteY4" fmla="*/ 3476841 h 6341998"/>
              <a:gd name="connsiteX5" fmla="*/ 5956137 w 5959567"/>
              <a:gd name="connsiteY5" fmla="*/ 3476841 h 6341998"/>
              <a:gd name="connsiteX6" fmla="*/ 5956137 w 5959567"/>
              <a:gd name="connsiteY6" fmla="*/ 5168014 h 6341998"/>
              <a:gd name="connsiteX7" fmla="*/ 5942763 w 5959567"/>
              <a:gd name="connsiteY7" fmla="*/ 6072889 h 6341998"/>
              <a:gd name="connsiteX8" fmla="*/ 436724 w 5959567"/>
              <a:gd name="connsiteY8" fmla="*/ 6341997 h 6341998"/>
              <a:gd name="connsiteX9" fmla="*/ 431811 w 5959567"/>
              <a:gd name="connsiteY9" fmla="*/ 266 h 6341998"/>
              <a:gd name="connsiteX0" fmla="*/ 33489 w 5561245"/>
              <a:gd name="connsiteY0" fmla="*/ 266 h 6341997"/>
              <a:gd name="connsiteX1" fmla="*/ 734749 w 5561245"/>
              <a:gd name="connsiteY1" fmla="*/ 15349 h 6341997"/>
              <a:gd name="connsiteX2" fmla="*/ 5518114 w 5561245"/>
              <a:gd name="connsiteY2" fmla="*/ 8495 h 6341997"/>
              <a:gd name="connsiteX3" fmla="*/ 5561245 w 5561245"/>
              <a:gd name="connsiteY3" fmla="*/ 62405 h 6341997"/>
              <a:gd name="connsiteX4" fmla="*/ 5557816 w 5561245"/>
              <a:gd name="connsiteY4" fmla="*/ 3476841 h 6341997"/>
              <a:gd name="connsiteX5" fmla="*/ 5557815 w 5561245"/>
              <a:gd name="connsiteY5" fmla="*/ 3476841 h 6341997"/>
              <a:gd name="connsiteX6" fmla="*/ 5557815 w 5561245"/>
              <a:gd name="connsiteY6" fmla="*/ 5168014 h 6341997"/>
              <a:gd name="connsiteX7" fmla="*/ 5544441 w 5561245"/>
              <a:gd name="connsiteY7" fmla="*/ 6072889 h 6341997"/>
              <a:gd name="connsiteX8" fmla="*/ 38402 w 5561245"/>
              <a:gd name="connsiteY8" fmla="*/ 6341997 h 6341997"/>
              <a:gd name="connsiteX9" fmla="*/ 33489 w 5561245"/>
              <a:gd name="connsiteY9" fmla="*/ 266 h 6341997"/>
              <a:gd name="connsiteX0" fmla="*/ 39048 w 5566804"/>
              <a:gd name="connsiteY0" fmla="*/ 266 h 6341997"/>
              <a:gd name="connsiteX1" fmla="*/ 740308 w 5566804"/>
              <a:gd name="connsiteY1" fmla="*/ 15349 h 6341997"/>
              <a:gd name="connsiteX2" fmla="*/ 5523673 w 5566804"/>
              <a:gd name="connsiteY2" fmla="*/ 8495 h 6341997"/>
              <a:gd name="connsiteX3" fmla="*/ 5566804 w 5566804"/>
              <a:gd name="connsiteY3" fmla="*/ 62405 h 6341997"/>
              <a:gd name="connsiteX4" fmla="*/ 5563375 w 5566804"/>
              <a:gd name="connsiteY4" fmla="*/ 3476841 h 6341997"/>
              <a:gd name="connsiteX5" fmla="*/ 5563374 w 5566804"/>
              <a:gd name="connsiteY5" fmla="*/ 3476841 h 6341997"/>
              <a:gd name="connsiteX6" fmla="*/ 5563374 w 5566804"/>
              <a:gd name="connsiteY6" fmla="*/ 5168014 h 6341997"/>
              <a:gd name="connsiteX7" fmla="*/ 5550000 w 5566804"/>
              <a:gd name="connsiteY7" fmla="*/ 6072889 h 6341997"/>
              <a:gd name="connsiteX8" fmla="*/ 43961 w 5566804"/>
              <a:gd name="connsiteY8" fmla="*/ 6341997 h 6341997"/>
              <a:gd name="connsiteX9" fmla="*/ 39048 w 5566804"/>
              <a:gd name="connsiteY9" fmla="*/ 266 h 6341997"/>
              <a:gd name="connsiteX0" fmla="*/ 3513 w 5531269"/>
              <a:gd name="connsiteY0" fmla="*/ 266 h 6341997"/>
              <a:gd name="connsiteX1" fmla="*/ 704773 w 5531269"/>
              <a:gd name="connsiteY1" fmla="*/ 15349 h 6341997"/>
              <a:gd name="connsiteX2" fmla="*/ 5488138 w 5531269"/>
              <a:gd name="connsiteY2" fmla="*/ 8495 h 6341997"/>
              <a:gd name="connsiteX3" fmla="*/ 5531269 w 5531269"/>
              <a:gd name="connsiteY3" fmla="*/ 62405 h 6341997"/>
              <a:gd name="connsiteX4" fmla="*/ 5527840 w 5531269"/>
              <a:gd name="connsiteY4" fmla="*/ 3476841 h 6341997"/>
              <a:gd name="connsiteX5" fmla="*/ 5527839 w 5531269"/>
              <a:gd name="connsiteY5" fmla="*/ 3476841 h 6341997"/>
              <a:gd name="connsiteX6" fmla="*/ 5527839 w 5531269"/>
              <a:gd name="connsiteY6" fmla="*/ 5168014 h 6341997"/>
              <a:gd name="connsiteX7" fmla="*/ 5514465 w 5531269"/>
              <a:gd name="connsiteY7" fmla="*/ 6072889 h 6341997"/>
              <a:gd name="connsiteX8" fmla="*/ 8426 w 5531269"/>
              <a:gd name="connsiteY8" fmla="*/ 6341997 h 6341997"/>
              <a:gd name="connsiteX9" fmla="*/ 3513 w 5531269"/>
              <a:gd name="connsiteY9" fmla="*/ 266 h 6341997"/>
              <a:gd name="connsiteX0" fmla="*/ 3513 w 5531269"/>
              <a:gd name="connsiteY0" fmla="*/ 266 h 6341997"/>
              <a:gd name="connsiteX1" fmla="*/ 704773 w 5531269"/>
              <a:gd name="connsiteY1" fmla="*/ 15349 h 6341997"/>
              <a:gd name="connsiteX2" fmla="*/ 5488138 w 5531269"/>
              <a:gd name="connsiteY2" fmla="*/ 8495 h 6341997"/>
              <a:gd name="connsiteX3" fmla="*/ 5531269 w 5531269"/>
              <a:gd name="connsiteY3" fmla="*/ 62405 h 6341997"/>
              <a:gd name="connsiteX4" fmla="*/ 5527840 w 5531269"/>
              <a:gd name="connsiteY4" fmla="*/ 3476841 h 6341997"/>
              <a:gd name="connsiteX5" fmla="*/ 5527839 w 5531269"/>
              <a:gd name="connsiteY5" fmla="*/ 3476841 h 6341997"/>
              <a:gd name="connsiteX6" fmla="*/ 5527839 w 5531269"/>
              <a:gd name="connsiteY6" fmla="*/ 5168014 h 6341997"/>
              <a:gd name="connsiteX7" fmla="*/ 5503565 w 5531269"/>
              <a:gd name="connsiteY7" fmla="*/ 6073398 h 6341997"/>
              <a:gd name="connsiteX8" fmla="*/ 8426 w 5531269"/>
              <a:gd name="connsiteY8" fmla="*/ 6341997 h 6341997"/>
              <a:gd name="connsiteX9" fmla="*/ 3513 w 5531269"/>
              <a:gd name="connsiteY9" fmla="*/ 266 h 634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1269" h="6341997">
                <a:moveTo>
                  <a:pt x="3513" y="266"/>
                </a:moveTo>
                <a:cubicBezTo>
                  <a:pt x="443560" y="-2490"/>
                  <a:pt x="583356" y="17126"/>
                  <a:pt x="704773" y="15349"/>
                </a:cubicBezTo>
                <a:lnTo>
                  <a:pt x="5488138" y="8495"/>
                </a:lnTo>
                <a:cubicBezTo>
                  <a:pt x="5508851" y="8556"/>
                  <a:pt x="5531210" y="39575"/>
                  <a:pt x="5531269" y="62405"/>
                </a:cubicBezTo>
                <a:lnTo>
                  <a:pt x="5527840" y="3476841"/>
                </a:lnTo>
                <a:lnTo>
                  <a:pt x="5527839" y="3476841"/>
                </a:lnTo>
                <a:lnTo>
                  <a:pt x="5527839" y="5168014"/>
                </a:lnTo>
                <a:lnTo>
                  <a:pt x="5503565" y="6073398"/>
                </a:lnTo>
                <a:lnTo>
                  <a:pt x="8426" y="6341997"/>
                </a:lnTo>
                <a:cubicBezTo>
                  <a:pt x="74041" y="4963201"/>
                  <a:pt x="-18665" y="1163754"/>
                  <a:pt x="3513" y="26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673F9CB-C1D5-1228-F19E-FB9EC74CA633}"/>
              </a:ext>
            </a:extLst>
          </p:cNvPr>
          <p:cNvSpPr>
            <a:spLocks noGrp="1"/>
          </p:cNvSpPr>
          <p:nvPr>
            <p:ph type="title"/>
          </p:nvPr>
        </p:nvSpPr>
        <p:spPr>
          <a:xfrm>
            <a:off x="6096000" y="228596"/>
            <a:ext cx="5295898" cy="1718573"/>
          </a:xfrm>
        </p:spPr>
        <p:txBody>
          <a:bodyPr anchor="ctr">
            <a:normAutofit/>
          </a:bodyPr>
          <a:lstStyle/>
          <a:p>
            <a:pPr algn="r"/>
            <a:r>
              <a:rPr lang="en-GB" dirty="0"/>
              <a:t>Puzzle Games - Forewarned</a:t>
            </a:r>
          </a:p>
        </p:txBody>
      </p:sp>
      <p:pic>
        <p:nvPicPr>
          <p:cNvPr id="7" name="Picture 6" descr="A screenshot of a video game&#10;&#10;Description automatically generated">
            <a:extLst>
              <a:ext uri="{FF2B5EF4-FFF2-40B4-BE49-F238E27FC236}">
                <a16:creationId xmlns:a16="http://schemas.microsoft.com/office/drawing/2014/main" id="{2F9AE766-F079-F0FF-9155-82CEC9F5F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6807">
            <a:off x="1127893" y="4066780"/>
            <a:ext cx="4109889" cy="2311812"/>
          </a:xfrm>
          <a:prstGeom prst="rect">
            <a:avLst/>
          </a:prstGeom>
        </p:spPr>
      </p:pic>
      <p:pic>
        <p:nvPicPr>
          <p:cNvPr id="5" name="Content Placeholder 4" descr="A video game with a torch and flames&#10;&#10;Description automatically generated">
            <a:extLst>
              <a:ext uri="{FF2B5EF4-FFF2-40B4-BE49-F238E27FC236}">
                <a16:creationId xmlns:a16="http://schemas.microsoft.com/office/drawing/2014/main" id="{71FA0C10-B6DF-6516-8A73-3E3E0DC00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46807">
            <a:off x="1008761" y="1452204"/>
            <a:ext cx="4098255" cy="2305268"/>
          </a:xfrm>
          <a:prstGeom prst="rect">
            <a:avLst/>
          </a:prstGeom>
        </p:spPr>
      </p:pic>
      <p:sp>
        <p:nvSpPr>
          <p:cNvPr id="8" name="Content Placeholder 10">
            <a:extLst>
              <a:ext uri="{FF2B5EF4-FFF2-40B4-BE49-F238E27FC236}">
                <a16:creationId xmlns:a16="http://schemas.microsoft.com/office/drawing/2014/main" id="{4480B8A1-E61B-C919-3CB4-51C6F377E759}"/>
              </a:ext>
            </a:extLst>
          </p:cNvPr>
          <p:cNvSpPr>
            <a:spLocks noGrp="1"/>
          </p:cNvSpPr>
          <p:nvPr>
            <p:ph idx="1"/>
          </p:nvPr>
        </p:nvSpPr>
        <p:spPr>
          <a:xfrm>
            <a:off x="6367910" y="1993896"/>
            <a:ext cx="5208540" cy="4584584"/>
          </a:xfrm>
        </p:spPr>
        <p:txBody>
          <a:bodyPr>
            <a:normAutofit/>
          </a:bodyPr>
          <a:lstStyle/>
          <a:p>
            <a:r>
              <a:rPr lang="en-US" dirty="0"/>
              <a:t>Made by </a:t>
            </a:r>
            <a:r>
              <a:rPr lang="en-US" dirty="0" err="1"/>
              <a:t>Dreambyte</a:t>
            </a:r>
            <a:r>
              <a:rPr lang="en-US" dirty="0"/>
              <a:t> Games in 2021, </a:t>
            </a:r>
            <a:r>
              <a:rPr lang="en-US" i="1" dirty="0"/>
              <a:t>Forewarned</a:t>
            </a:r>
            <a:r>
              <a:rPr lang="en-US" dirty="0"/>
              <a:t> is very much in the same genre of horror as </a:t>
            </a:r>
            <a:r>
              <a:rPr lang="en-US" i="1" dirty="0"/>
              <a:t>Phasmophobia; </a:t>
            </a:r>
            <a:r>
              <a:rPr lang="en-US" dirty="0"/>
              <a:t>but rather than exploring suburban locations, you are an archaeologist exploring tombs in Egypt. Using tools provided, you must identify the </a:t>
            </a:r>
            <a:r>
              <a:rPr lang="en-US" dirty="0" err="1"/>
              <a:t>Mejai</a:t>
            </a:r>
            <a:r>
              <a:rPr lang="en-US" dirty="0"/>
              <a:t> (ghost). After you have successfully done this, you then have the option to banish them through a ritual. </a:t>
            </a:r>
            <a:r>
              <a:rPr lang="en-US" i="1" dirty="0"/>
              <a:t>Forewarned </a:t>
            </a:r>
            <a:r>
              <a:rPr lang="en-US" dirty="0"/>
              <a:t>uses more recognisable puzzles within the structure of the gameplay of solving a puzzle. </a:t>
            </a:r>
          </a:p>
          <a:p>
            <a:r>
              <a:rPr lang="en-US" dirty="0"/>
              <a:t>Puzzle Game meets Puzzle In Games. </a:t>
            </a:r>
          </a:p>
        </p:txBody>
      </p:sp>
    </p:spTree>
    <p:extLst>
      <p:ext uri="{BB962C8B-B14F-4D97-AF65-F5344CB8AC3E}">
        <p14:creationId xmlns:p14="http://schemas.microsoft.com/office/powerpoint/2010/main" val="3406427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C4D6-0A17-81D9-B974-9298266C7E44}"/>
              </a:ext>
            </a:extLst>
          </p:cNvPr>
          <p:cNvSpPr>
            <a:spLocks noGrp="1"/>
          </p:cNvSpPr>
          <p:nvPr>
            <p:ph type="title"/>
          </p:nvPr>
        </p:nvSpPr>
        <p:spPr>
          <a:xfrm>
            <a:off x="1219200" y="365125"/>
            <a:ext cx="9493249" cy="817961"/>
          </a:xfrm>
        </p:spPr>
        <p:txBody>
          <a:bodyPr/>
          <a:lstStyle/>
          <a:p>
            <a:r>
              <a:rPr lang="en-GB" dirty="0"/>
              <a:t>Puzzle Games vs. Puzzles in Games</a:t>
            </a:r>
          </a:p>
        </p:txBody>
      </p:sp>
      <p:sp>
        <p:nvSpPr>
          <p:cNvPr id="3" name="Content Placeholder 2">
            <a:extLst>
              <a:ext uri="{FF2B5EF4-FFF2-40B4-BE49-F238E27FC236}">
                <a16:creationId xmlns:a16="http://schemas.microsoft.com/office/drawing/2014/main" id="{3F82FC6B-2A8E-977D-FD5D-C0259464CAE0}"/>
              </a:ext>
            </a:extLst>
          </p:cNvPr>
          <p:cNvSpPr>
            <a:spLocks noGrp="1"/>
          </p:cNvSpPr>
          <p:nvPr>
            <p:ph idx="1"/>
          </p:nvPr>
        </p:nvSpPr>
        <p:spPr>
          <a:xfrm>
            <a:off x="1219199" y="1651121"/>
            <a:ext cx="9493250" cy="2597477"/>
          </a:xfrm>
        </p:spPr>
        <p:txBody>
          <a:bodyPr/>
          <a:lstStyle/>
          <a:p>
            <a:r>
              <a:rPr lang="en-GB" dirty="0"/>
              <a:t>When designing challenges and puzzles that are a part of a larger game, the designer needs to take into account the following considerations:</a:t>
            </a:r>
          </a:p>
          <a:p>
            <a:r>
              <a:rPr lang="en-GB" b="1" dirty="0"/>
              <a:t>Puzzles in games should be a </a:t>
            </a:r>
            <a:r>
              <a:rPr lang="en-GB" b="1" i="1" dirty="0"/>
              <a:t>temporary</a:t>
            </a:r>
            <a:r>
              <a:rPr lang="en-GB" b="1" dirty="0"/>
              <a:t> hinderance to the player and should be focused</a:t>
            </a:r>
            <a:r>
              <a:rPr lang="en-GB" dirty="0"/>
              <a:t>,</a:t>
            </a:r>
            <a:r>
              <a:rPr lang="en-GB" b="1" dirty="0"/>
              <a:t> </a:t>
            </a:r>
            <a:r>
              <a:rPr lang="en-GB" dirty="0"/>
              <a:t>with clear descriptions of the problem and what the outcomes are (the solution). Sub-quests in RPGs should have a clear statement of the problem (the quest) and what is needed to complete it. </a:t>
            </a:r>
            <a:r>
              <a:rPr lang="en-GB" i="1" dirty="0"/>
              <a:t>If your puzzle becomes the focus of attention at the expense of the larger game, then perhaps it should be a stand-alone puzzle game</a:t>
            </a:r>
            <a:r>
              <a:rPr lang="en-GB" dirty="0"/>
              <a:t>. </a:t>
            </a:r>
          </a:p>
        </p:txBody>
      </p:sp>
      <p:sp>
        <p:nvSpPr>
          <p:cNvPr id="4" name="Content Placeholder 2">
            <a:extLst>
              <a:ext uri="{FF2B5EF4-FFF2-40B4-BE49-F238E27FC236}">
                <a16:creationId xmlns:a16="http://schemas.microsoft.com/office/drawing/2014/main" id="{10AC789B-E78E-8166-F6CB-E9EDC40A4F99}"/>
              </a:ext>
            </a:extLst>
          </p:cNvPr>
          <p:cNvSpPr txBox="1">
            <a:spLocks/>
          </p:cNvSpPr>
          <p:nvPr/>
        </p:nvSpPr>
        <p:spPr>
          <a:xfrm>
            <a:off x="1219199" y="4314209"/>
            <a:ext cx="9493250" cy="16834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Puzzles should fit the theme and world of the larger game</a:t>
            </a:r>
            <a:r>
              <a:rPr lang="en-GB" dirty="0"/>
              <a:t>. Forewarned uses classic puzzle designs with an ancient Egyptian theme; also drawing on the </a:t>
            </a:r>
            <a:r>
              <a:rPr lang="en-GB" i="1" dirty="0"/>
              <a:t>Indiana Jones-</a:t>
            </a:r>
            <a:r>
              <a:rPr lang="en-GB" i="1" dirty="0" err="1"/>
              <a:t>esque</a:t>
            </a:r>
            <a:r>
              <a:rPr lang="en-GB" dirty="0"/>
              <a:t> idea of trap-laden tombs. The puzzles should exist for a reason – A puzzle to unlock a door to escape a dungeon makes more sense than randomly completing a jigsaw on the way out.</a:t>
            </a:r>
          </a:p>
        </p:txBody>
      </p:sp>
    </p:spTree>
    <p:extLst>
      <p:ext uri="{BB962C8B-B14F-4D97-AF65-F5344CB8AC3E}">
        <p14:creationId xmlns:p14="http://schemas.microsoft.com/office/powerpoint/2010/main" val="270593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old object with a design on it&#10;&#10;Description automatically generated with medium confidence">
            <a:extLst>
              <a:ext uri="{FF2B5EF4-FFF2-40B4-BE49-F238E27FC236}">
                <a16:creationId xmlns:a16="http://schemas.microsoft.com/office/drawing/2014/main" id="{B13017B1-1EEE-13C9-A612-F408637E4D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6709" y="4100512"/>
            <a:ext cx="4157206" cy="2078603"/>
          </a:xfrm>
        </p:spPr>
      </p:pic>
      <p:pic>
        <p:nvPicPr>
          <p:cNvPr id="7" name="Picture 6" descr="A video game of robots in a room with laser beams&#10;&#10;Description automatically generated">
            <a:extLst>
              <a:ext uri="{FF2B5EF4-FFF2-40B4-BE49-F238E27FC236}">
                <a16:creationId xmlns:a16="http://schemas.microsoft.com/office/drawing/2014/main" id="{A4AC88A9-6D21-BA5B-C5DB-274162497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709" y="1459630"/>
            <a:ext cx="4268120" cy="2134060"/>
          </a:xfrm>
          <a:prstGeom prst="rect">
            <a:avLst/>
          </a:prstGeom>
        </p:spPr>
      </p:pic>
      <p:sp>
        <p:nvSpPr>
          <p:cNvPr id="8" name="Title 1">
            <a:extLst>
              <a:ext uri="{FF2B5EF4-FFF2-40B4-BE49-F238E27FC236}">
                <a16:creationId xmlns:a16="http://schemas.microsoft.com/office/drawing/2014/main" id="{264E03DB-96AB-48D1-4DE0-21ACBC379D19}"/>
              </a:ext>
            </a:extLst>
          </p:cNvPr>
          <p:cNvSpPr>
            <a:spLocks noGrp="1"/>
          </p:cNvSpPr>
          <p:nvPr>
            <p:ph type="title"/>
          </p:nvPr>
        </p:nvSpPr>
        <p:spPr>
          <a:xfrm>
            <a:off x="372063" y="269904"/>
            <a:ext cx="9493249" cy="817961"/>
          </a:xfrm>
        </p:spPr>
        <p:txBody>
          <a:bodyPr/>
          <a:lstStyle/>
          <a:p>
            <a:r>
              <a:rPr lang="en-GB" dirty="0"/>
              <a:t>Puzzle Games vs. Puzzles in Games</a:t>
            </a:r>
          </a:p>
        </p:txBody>
      </p:sp>
      <p:sp>
        <p:nvSpPr>
          <p:cNvPr id="9" name="Content Placeholder 2">
            <a:extLst>
              <a:ext uri="{FF2B5EF4-FFF2-40B4-BE49-F238E27FC236}">
                <a16:creationId xmlns:a16="http://schemas.microsoft.com/office/drawing/2014/main" id="{CD68D836-934B-2166-BDA6-3F917B1D9A9B}"/>
              </a:ext>
            </a:extLst>
          </p:cNvPr>
          <p:cNvSpPr txBox="1">
            <a:spLocks/>
          </p:cNvSpPr>
          <p:nvPr/>
        </p:nvSpPr>
        <p:spPr>
          <a:xfrm>
            <a:off x="152360" y="1191252"/>
            <a:ext cx="7423835" cy="21340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Puzzles in games should be appropriately challenging</a:t>
            </a:r>
            <a:r>
              <a:rPr lang="en-GB" dirty="0"/>
              <a:t>. Keep the early puzzles simple while your players are still familiarising themselves with the mechanics and rules of your game world. Portal does this by slowly building up the complexity of the puzzles and increasing the size of the puzzle rooms as players progress. </a:t>
            </a:r>
          </a:p>
        </p:txBody>
      </p:sp>
      <p:sp>
        <p:nvSpPr>
          <p:cNvPr id="10" name="TextBox 9">
            <a:extLst>
              <a:ext uri="{FF2B5EF4-FFF2-40B4-BE49-F238E27FC236}">
                <a16:creationId xmlns:a16="http://schemas.microsoft.com/office/drawing/2014/main" id="{530C738B-009C-2765-2486-6242B9F1D163}"/>
              </a:ext>
            </a:extLst>
          </p:cNvPr>
          <p:cNvSpPr txBox="1"/>
          <p:nvPr/>
        </p:nvSpPr>
        <p:spPr>
          <a:xfrm>
            <a:off x="9615990" y="3624013"/>
            <a:ext cx="2438839" cy="246221"/>
          </a:xfrm>
          <a:prstGeom prst="rect">
            <a:avLst/>
          </a:prstGeom>
          <a:noFill/>
        </p:spPr>
        <p:txBody>
          <a:bodyPr wrap="square" rtlCol="0">
            <a:spAutoFit/>
          </a:bodyPr>
          <a:lstStyle/>
          <a:p>
            <a:r>
              <a:rPr lang="en-GB" sz="1000" dirty="0"/>
              <a:t>Portal © Valve Corporation 2007</a:t>
            </a:r>
          </a:p>
        </p:txBody>
      </p:sp>
      <p:sp>
        <p:nvSpPr>
          <p:cNvPr id="11" name="TextBox 10">
            <a:extLst>
              <a:ext uri="{FF2B5EF4-FFF2-40B4-BE49-F238E27FC236}">
                <a16:creationId xmlns:a16="http://schemas.microsoft.com/office/drawing/2014/main" id="{9FD469C7-F986-10FE-D452-F30C39B42259}"/>
              </a:ext>
            </a:extLst>
          </p:cNvPr>
          <p:cNvSpPr txBox="1"/>
          <p:nvPr/>
        </p:nvSpPr>
        <p:spPr>
          <a:xfrm>
            <a:off x="8377084" y="6251111"/>
            <a:ext cx="3677745" cy="246221"/>
          </a:xfrm>
          <a:prstGeom prst="rect">
            <a:avLst/>
          </a:prstGeom>
          <a:noFill/>
        </p:spPr>
        <p:txBody>
          <a:bodyPr wrap="square" rtlCol="0">
            <a:spAutoFit/>
          </a:bodyPr>
          <a:lstStyle/>
          <a:p>
            <a:r>
              <a:rPr lang="en-GB" sz="1000" dirty="0"/>
              <a:t>Elder Scrolls V: Skyrim © Bethesda Softworks 2011</a:t>
            </a:r>
          </a:p>
        </p:txBody>
      </p:sp>
      <p:sp>
        <p:nvSpPr>
          <p:cNvPr id="12" name="Content Placeholder 2">
            <a:extLst>
              <a:ext uri="{FF2B5EF4-FFF2-40B4-BE49-F238E27FC236}">
                <a16:creationId xmlns:a16="http://schemas.microsoft.com/office/drawing/2014/main" id="{EF0FEDA8-C694-3DB7-6547-5967F116211C}"/>
              </a:ext>
            </a:extLst>
          </p:cNvPr>
          <p:cNvSpPr txBox="1">
            <a:spLocks/>
          </p:cNvSpPr>
          <p:nvPr/>
        </p:nvSpPr>
        <p:spPr>
          <a:xfrm>
            <a:off x="137171" y="3325312"/>
            <a:ext cx="7439024" cy="225648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Props/Objects needed to solve the puzzles should be in suitable locations i.e. where the player won’t miss them! </a:t>
            </a:r>
            <a:r>
              <a:rPr lang="en-GB" dirty="0"/>
              <a:t>In the Bleakfalls Barrow Quest in Skyrim, the player meets an NPC who has the key (the golden claw) inside the barrow. The game design makes it impossible for the player miss out on the claw needed to open the final door. The claw even has the solution to the door puzzle engraved on it.</a:t>
            </a:r>
          </a:p>
        </p:txBody>
      </p:sp>
      <p:sp>
        <p:nvSpPr>
          <p:cNvPr id="13" name="Content Placeholder 2">
            <a:extLst>
              <a:ext uri="{FF2B5EF4-FFF2-40B4-BE49-F238E27FC236}">
                <a16:creationId xmlns:a16="http://schemas.microsoft.com/office/drawing/2014/main" id="{18E75CA4-B74E-6D16-A813-E0551C487BEA}"/>
              </a:ext>
            </a:extLst>
          </p:cNvPr>
          <p:cNvSpPr txBox="1">
            <a:spLocks/>
          </p:cNvSpPr>
          <p:nvPr/>
        </p:nvSpPr>
        <p:spPr>
          <a:xfrm>
            <a:off x="218354" y="5581794"/>
            <a:ext cx="7423835" cy="81796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Be mindful of cultural and language considerations </a:t>
            </a:r>
            <a:r>
              <a:rPr lang="en-GB" dirty="0"/>
              <a:t>when you are designing your puzzles.</a:t>
            </a:r>
          </a:p>
        </p:txBody>
      </p:sp>
    </p:spTree>
    <p:extLst>
      <p:ext uri="{BB962C8B-B14F-4D97-AF65-F5344CB8AC3E}">
        <p14:creationId xmlns:p14="http://schemas.microsoft.com/office/powerpoint/2010/main" val="910960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A37A74-7333-1842-2AFB-8894D0C9EF86}"/>
              </a:ext>
            </a:extLst>
          </p:cNvPr>
          <p:cNvSpPr>
            <a:spLocks noGrp="1"/>
          </p:cNvSpPr>
          <p:nvPr>
            <p:ph idx="1"/>
          </p:nvPr>
        </p:nvSpPr>
        <p:spPr>
          <a:xfrm>
            <a:off x="234412" y="1681316"/>
            <a:ext cx="7247936" cy="5083760"/>
          </a:xfrm>
        </p:spPr>
        <p:txBody>
          <a:bodyPr>
            <a:normAutofit/>
          </a:bodyPr>
          <a:lstStyle/>
          <a:p>
            <a:r>
              <a:rPr lang="en-GB" dirty="0"/>
              <a:t>Puzzle games fall into several different categories, such as:</a:t>
            </a:r>
          </a:p>
          <a:p>
            <a:pPr lvl="2"/>
            <a:r>
              <a:rPr lang="en-GB" dirty="0"/>
              <a:t>Word based – Crossword, Word Searches.</a:t>
            </a:r>
          </a:p>
          <a:p>
            <a:pPr lvl="2"/>
            <a:r>
              <a:rPr lang="en-GB" dirty="0"/>
              <a:t>Image based – Sliding puzzle, jigsaw.</a:t>
            </a:r>
          </a:p>
          <a:p>
            <a:pPr lvl="2"/>
            <a:r>
              <a:rPr lang="en-GB" dirty="0"/>
              <a:t>Logic – Sudoku, maths/ numbers.</a:t>
            </a:r>
          </a:p>
          <a:p>
            <a:pPr lvl="2"/>
            <a:r>
              <a:rPr lang="en-GB" dirty="0"/>
              <a:t>Memory – Trivial Pursuit, pattern matching</a:t>
            </a:r>
          </a:p>
          <a:p>
            <a:pPr lvl="2"/>
            <a:r>
              <a:rPr lang="en-GB" dirty="0"/>
              <a:t>Dexterity – Tetris, button-combo</a:t>
            </a:r>
          </a:p>
          <a:p>
            <a:pPr lvl="2"/>
            <a:r>
              <a:rPr lang="en-GB" dirty="0"/>
              <a:t>Hybrid - Hangman</a:t>
            </a:r>
          </a:p>
        </p:txBody>
      </p:sp>
      <p:sp>
        <p:nvSpPr>
          <p:cNvPr id="4" name="Title 1">
            <a:extLst>
              <a:ext uri="{FF2B5EF4-FFF2-40B4-BE49-F238E27FC236}">
                <a16:creationId xmlns:a16="http://schemas.microsoft.com/office/drawing/2014/main" id="{1AEDCE86-EBA4-CC4A-AF4B-35FD599FE40F}"/>
              </a:ext>
            </a:extLst>
          </p:cNvPr>
          <p:cNvSpPr>
            <a:spLocks noGrp="1"/>
          </p:cNvSpPr>
          <p:nvPr>
            <p:ph type="title"/>
          </p:nvPr>
        </p:nvSpPr>
        <p:spPr>
          <a:xfrm>
            <a:off x="234412" y="0"/>
            <a:ext cx="7368923" cy="1540149"/>
          </a:xfrm>
        </p:spPr>
        <p:txBody>
          <a:bodyPr>
            <a:normAutofit/>
          </a:bodyPr>
          <a:lstStyle/>
          <a:p>
            <a:r>
              <a:rPr lang="en-GB" dirty="0"/>
              <a:t>Puzzle Games vs. Puzzles in Games</a:t>
            </a:r>
          </a:p>
        </p:txBody>
      </p:sp>
      <p:pic>
        <p:nvPicPr>
          <p:cNvPr id="6" name="Picture 5" descr="A screenshot of a video game&#10;&#10;Description automatically generated">
            <a:extLst>
              <a:ext uri="{FF2B5EF4-FFF2-40B4-BE49-F238E27FC236}">
                <a16:creationId xmlns:a16="http://schemas.microsoft.com/office/drawing/2014/main" id="{E8478167-110E-EBED-E38F-096C5FEF0B22}"/>
              </a:ext>
            </a:extLst>
          </p:cNvPr>
          <p:cNvPicPr>
            <a:picLocks noChangeAspect="1"/>
          </p:cNvPicPr>
          <p:nvPr/>
        </p:nvPicPr>
        <p:blipFill>
          <a:blip r:embed="rId2">
            <a:extLst>
              <a:ext uri="{28A0092B-C50C-407E-A947-70E740481C1C}">
                <a14:useLocalDpi xmlns:a14="http://schemas.microsoft.com/office/drawing/2010/main" val="0"/>
              </a:ext>
            </a:extLst>
          </a:blip>
          <a:srcRect t="12116" r="5967" b="13332"/>
          <a:stretch/>
        </p:blipFill>
        <p:spPr>
          <a:xfrm>
            <a:off x="7740986" y="4071790"/>
            <a:ext cx="4362525" cy="1945552"/>
          </a:xfrm>
          <a:prstGeom prst="rect">
            <a:avLst/>
          </a:prstGeom>
        </p:spPr>
      </p:pic>
      <p:sp>
        <p:nvSpPr>
          <p:cNvPr id="7" name="TextBox 6">
            <a:extLst>
              <a:ext uri="{FF2B5EF4-FFF2-40B4-BE49-F238E27FC236}">
                <a16:creationId xmlns:a16="http://schemas.microsoft.com/office/drawing/2014/main" id="{5E587DD8-B7B1-B5B4-94C5-2BFA7938654B}"/>
              </a:ext>
            </a:extLst>
          </p:cNvPr>
          <p:cNvSpPr txBox="1"/>
          <p:nvPr/>
        </p:nvSpPr>
        <p:spPr>
          <a:xfrm>
            <a:off x="9713790" y="6037490"/>
            <a:ext cx="2389719" cy="246221"/>
          </a:xfrm>
          <a:prstGeom prst="rect">
            <a:avLst/>
          </a:prstGeom>
          <a:noFill/>
        </p:spPr>
        <p:txBody>
          <a:bodyPr wrap="square" rtlCol="0">
            <a:spAutoFit/>
          </a:bodyPr>
          <a:lstStyle/>
          <a:p>
            <a:r>
              <a:rPr lang="en-GB" sz="1000" dirty="0"/>
              <a:t>No Man’s Sky © Hello Games 2016</a:t>
            </a:r>
          </a:p>
        </p:txBody>
      </p:sp>
      <p:pic>
        <p:nvPicPr>
          <p:cNvPr id="9" name="Picture 8" descr="A video game screen shot of a person wearing a mask&#10;&#10;Description automatically generated">
            <a:extLst>
              <a:ext uri="{FF2B5EF4-FFF2-40B4-BE49-F238E27FC236}">
                <a16:creationId xmlns:a16="http://schemas.microsoft.com/office/drawing/2014/main" id="{2C3F2A2A-24AC-5068-41F1-C8952E59C4C0}"/>
              </a:ext>
            </a:extLst>
          </p:cNvPr>
          <p:cNvPicPr>
            <a:picLocks noChangeAspect="1"/>
          </p:cNvPicPr>
          <p:nvPr/>
        </p:nvPicPr>
        <p:blipFill>
          <a:blip r:embed="rId3">
            <a:extLst>
              <a:ext uri="{28A0092B-C50C-407E-A947-70E740481C1C}">
                <a14:useLocalDpi xmlns:a14="http://schemas.microsoft.com/office/drawing/2010/main" val="0"/>
              </a:ext>
            </a:extLst>
          </a:blip>
          <a:srcRect l="4929" t="12903" r="21936" b="8531"/>
          <a:stretch/>
        </p:blipFill>
        <p:spPr>
          <a:xfrm>
            <a:off x="7779309" y="1039996"/>
            <a:ext cx="3226544" cy="2599608"/>
          </a:xfrm>
          <a:prstGeom prst="rect">
            <a:avLst/>
          </a:prstGeom>
        </p:spPr>
      </p:pic>
      <p:sp>
        <p:nvSpPr>
          <p:cNvPr id="10" name="TextBox 9">
            <a:extLst>
              <a:ext uri="{FF2B5EF4-FFF2-40B4-BE49-F238E27FC236}">
                <a16:creationId xmlns:a16="http://schemas.microsoft.com/office/drawing/2014/main" id="{454D40E2-76D8-DDA8-4D43-B1A91B04FC03}"/>
              </a:ext>
            </a:extLst>
          </p:cNvPr>
          <p:cNvSpPr txBox="1"/>
          <p:nvPr/>
        </p:nvSpPr>
        <p:spPr>
          <a:xfrm>
            <a:off x="7743536" y="3665596"/>
            <a:ext cx="4359973" cy="400110"/>
          </a:xfrm>
          <a:prstGeom prst="rect">
            <a:avLst/>
          </a:prstGeom>
          <a:noFill/>
        </p:spPr>
        <p:txBody>
          <a:bodyPr wrap="square" rtlCol="0">
            <a:spAutoFit/>
          </a:bodyPr>
          <a:lstStyle/>
          <a:p>
            <a:r>
              <a:rPr lang="en-GB" sz="1000" dirty="0"/>
              <a:t>Knights of the Old Republic 2: The Sith Lords © </a:t>
            </a:r>
            <a:r>
              <a:rPr lang="en-GB" sz="1000" dirty="0" err="1"/>
              <a:t>LucasArts</a:t>
            </a:r>
            <a:r>
              <a:rPr lang="en-GB" sz="1000" dirty="0"/>
              <a:t>/ Obsidian 2004</a:t>
            </a:r>
          </a:p>
        </p:txBody>
      </p:sp>
    </p:spTree>
    <p:extLst>
      <p:ext uri="{BB962C8B-B14F-4D97-AF65-F5344CB8AC3E}">
        <p14:creationId xmlns:p14="http://schemas.microsoft.com/office/powerpoint/2010/main" val="751924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8EBE984-4E82-4DE3-A97C-D69CBC914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8B37792C-0D4F-4AC4-BA9C-6AD429EC8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574515" cy="1838660"/>
          </a:xfrm>
          <a:custGeom>
            <a:avLst/>
            <a:gdLst>
              <a:gd name="connsiteX0" fmla="*/ 0 w 9574515"/>
              <a:gd name="connsiteY0" fmla="*/ 0 h 1838660"/>
              <a:gd name="connsiteX1" fmla="*/ 9574515 w 9574515"/>
              <a:gd name="connsiteY1" fmla="*/ 0 h 1838660"/>
              <a:gd name="connsiteX2" fmla="*/ 9551177 w 9574515"/>
              <a:gd name="connsiteY2" fmla="*/ 39307 h 1838660"/>
              <a:gd name="connsiteX3" fmla="*/ 9494685 w 9574515"/>
              <a:gd name="connsiteY3" fmla="*/ 133660 h 1838660"/>
              <a:gd name="connsiteX4" fmla="*/ 9437904 w 9574515"/>
              <a:gd name="connsiteY4" fmla="*/ 150055 h 1838660"/>
              <a:gd name="connsiteX5" fmla="*/ 9344322 w 9574515"/>
              <a:gd name="connsiteY5" fmla="*/ 165506 h 1838660"/>
              <a:gd name="connsiteX6" fmla="*/ 9276687 w 9574515"/>
              <a:gd name="connsiteY6" fmla="*/ 176753 h 1838660"/>
              <a:gd name="connsiteX7" fmla="*/ 9147956 w 9574515"/>
              <a:gd name="connsiteY7" fmla="*/ 203957 h 1838660"/>
              <a:gd name="connsiteX8" fmla="*/ 9071677 w 9574515"/>
              <a:gd name="connsiteY8" fmla="*/ 233833 h 1838660"/>
              <a:gd name="connsiteX9" fmla="*/ 9016692 w 9574515"/>
              <a:gd name="connsiteY9" fmla="*/ 236734 h 1838660"/>
              <a:gd name="connsiteX10" fmla="*/ 8898601 w 9574515"/>
              <a:gd name="connsiteY10" fmla="*/ 259315 h 1838660"/>
              <a:gd name="connsiteX11" fmla="*/ 8769470 w 9574515"/>
              <a:gd name="connsiteY11" fmla="*/ 297110 h 1838660"/>
              <a:gd name="connsiteX12" fmla="*/ 8558291 w 9574515"/>
              <a:gd name="connsiteY12" fmla="*/ 371672 h 1838660"/>
              <a:gd name="connsiteX13" fmla="*/ 8500407 w 9574515"/>
              <a:gd name="connsiteY13" fmla="*/ 399624 h 1838660"/>
              <a:gd name="connsiteX14" fmla="*/ 8418791 w 9574515"/>
              <a:gd name="connsiteY14" fmla="*/ 415457 h 1838660"/>
              <a:gd name="connsiteX15" fmla="*/ 8400768 w 9574515"/>
              <a:gd name="connsiteY15" fmla="*/ 424664 h 1838660"/>
              <a:gd name="connsiteX16" fmla="*/ 8211412 w 9574515"/>
              <a:gd name="connsiteY16" fmla="*/ 493742 h 1838660"/>
              <a:gd name="connsiteX17" fmla="*/ 8129788 w 9574515"/>
              <a:gd name="connsiteY17" fmla="*/ 520034 h 1838660"/>
              <a:gd name="connsiteX18" fmla="*/ 8061630 w 9574515"/>
              <a:gd name="connsiteY18" fmla="*/ 556772 h 1838660"/>
              <a:gd name="connsiteX19" fmla="*/ 7992529 w 9574515"/>
              <a:gd name="connsiteY19" fmla="*/ 596627 h 1838660"/>
              <a:gd name="connsiteX20" fmla="*/ 7898495 w 9574515"/>
              <a:gd name="connsiteY20" fmla="*/ 630309 h 1838660"/>
              <a:gd name="connsiteX21" fmla="*/ 7789992 w 9574515"/>
              <a:gd name="connsiteY21" fmla="*/ 646365 h 1838660"/>
              <a:gd name="connsiteX22" fmla="*/ 7739779 w 9574515"/>
              <a:gd name="connsiteY22" fmla="*/ 655797 h 1838660"/>
              <a:gd name="connsiteX23" fmla="*/ 7551713 w 9574515"/>
              <a:gd name="connsiteY23" fmla="*/ 679228 h 1838660"/>
              <a:gd name="connsiteX24" fmla="*/ 7417188 w 9574515"/>
              <a:gd name="connsiteY24" fmla="*/ 727805 h 1838660"/>
              <a:gd name="connsiteX25" fmla="*/ 7361564 w 9574515"/>
              <a:gd name="connsiteY25" fmla="*/ 756387 h 1838660"/>
              <a:gd name="connsiteX26" fmla="*/ 7212616 w 9574515"/>
              <a:gd name="connsiteY26" fmla="*/ 783745 h 1838660"/>
              <a:gd name="connsiteX27" fmla="*/ 7075255 w 9574515"/>
              <a:gd name="connsiteY27" fmla="*/ 834545 h 1838660"/>
              <a:gd name="connsiteX28" fmla="*/ 6952058 w 9574515"/>
              <a:gd name="connsiteY28" fmla="*/ 896280 h 1838660"/>
              <a:gd name="connsiteX29" fmla="*/ 6780164 w 9574515"/>
              <a:gd name="connsiteY29" fmla="*/ 949631 h 1838660"/>
              <a:gd name="connsiteX30" fmla="*/ 6393736 w 9574515"/>
              <a:gd name="connsiteY30" fmla="*/ 1028289 h 1838660"/>
              <a:gd name="connsiteX31" fmla="*/ 6271259 w 9574515"/>
              <a:gd name="connsiteY31" fmla="*/ 1060301 h 1838660"/>
              <a:gd name="connsiteX32" fmla="*/ 6150656 w 9574515"/>
              <a:gd name="connsiteY32" fmla="*/ 1075502 h 1838660"/>
              <a:gd name="connsiteX33" fmla="*/ 6107376 w 9574515"/>
              <a:gd name="connsiteY33" fmla="*/ 1082867 h 1838660"/>
              <a:gd name="connsiteX34" fmla="*/ 5989956 w 9574515"/>
              <a:gd name="connsiteY34" fmla="*/ 1085705 h 1838660"/>
              <a:gd name="connsiteX35" fmla="*/ 5945154 w 9574515"/>
              <a:gd name="connsiteY35" fmla="*/ 1089652 h 1838660"/>
              <a:gd name="connsiteX36" fmla="*/ 5935737 w 9574515"/>
              <a:gd name="connsiteY36" fmla="*/ 1091369 h 1838660"/>
              <a:gd name="connsiteX37" fmla="*/ 5766599 w 9574515"/>
              <a:gd name="connsiteY37" fmla="*/ 1088872 h 1838660"/>
              <a:gd name="connsiteX38" fmla="*/ 5625531 w 9574515"/>
              <a:gd name="connsiteY38" fmla="*/ 1126586 h 1838660"/>
              <a:gd name="connsiteX39" fmla="*/ 5456033 w 9574515"/>
              <a:gd name="connsiteY39" fmla="*/ 1161654 h 1838660"/>
              <a:gd name="connsiteX40" fmla="*/ 5090866 w 9574515"/>
              <a:gd name="connsiteY40" fmla="*/ 1233692 h 1838660"/>
              <a:gd name="connsiteX41" fmla="*/ 4924388 w 9574515"/>
              <a:gd name="connsiteY41" fmla="*/ 1270888 h 1838660"/>
              <a:gd name="connsiteX42" fmla="*/ 4778519 w 9574515"/>
              <a:gd name="connsiteY42" fmla="*/ 1291308 h 1838660"/>
              <a:gd name="connsiteX43" fmla="*/ 4765313 w 9574515"/>
              <a:gd name="connsiteY43" fmla="*/ 1290548 h 1838660"/>
              <a:gd name="connsiteX44" fmla="*/ 4762698 w 9574515"/>
              <a:gd name="connsiteY44" fmla="*/ 1291279 h 1838660"/>
              <a:gd name="connsiteX45" fmla="*/ 4736518 w 9574515"/>
              <a:gd name="connsiteY45" fmla="*/ 1300703 h 1838660"/>
              <a:gd name="connsiteX46" fmla="*/ 4619592 w 9574515"/>
              <a:gd name="connsiteY46" fmla="*/ 1291485 h 1838660"/>
              <a:gd name="connsiteX47" fmla="*/ 4536089 w 9574515"/>
              <a:gd name="connsiteY47" fmla="*/ 1296403 h 1838660"/>
              <a:gd name="connsiteX48" fmla="*/ 4346851 w 9574515"/>
              <a:gd name="connsiteY48" fmla="*/ 1325428 h 1838660"/>
              <a:gd name="connsiteX49" fmla="*/ 4306057 w 9574515"/>
              <a:gd name="connsiteY49" fmla="*/ 1329306 h 1838660"/>
              <a:gd name="connsiteX50" fmla="*/ 4179752 w 9574515"/>
              <a:gd name="connsiteY50" fmla="*/ 1315825 h 1838660"/>
              <a:gd name="connsiteX51" fmla="*/ 4105909 w 9574515"/>
              <a:gd name="connsiteY51" fmla="*/ 1294229 h 1838660"/>
              <a:gd name="connsiteX52" fmla="*/ 4063225 w 9574515"/>
              <a:gd name="connsiteY52" fmla="*/ 1285077 h 1838660"/>
              <a:gd name="connsiteX53" fmla="*/ 4033585 w 9574515"/>
              <a:gd name="connsiteY53" fmla="*/ 1275140 h 1838660"/>
              <a:gd name="connsiteX54" fmla="*/ 3809605 w 9574515"/>
              <a:gd name="connsiteY54" fmla="*/ 1262105 h 1838660"/>
              <a:gd name="connsiteX55" fmla="*/ 3750057 w 9574515"/>
              <a:gd name="connsiteY55" fmla="*/ 1238122 h 1838660"/>
              <a:gd name="connsiteX56" fmla="*/ 3538903 w 9574515"/>
              <a:gd name="connsiteY56" fmla="*/ 1255642 h 1838660"/>
              <a:gd name="connsiteX57" fmla="*/ 3444549 w 9574515"/>
              <a:gd name="connsiteY57" fmla="*/ 1281760 h 1838660"/>
              <a:gd name="connsiteX58" fmla="*/ 3077891 w 9574515"/>
              <a:gd name="connsiteY58" fmla="*/ 1332543 h 1838660"/>
              <a:gd name="connsiteX59" fmla="*/ 3034499 w 9574515"/>
              <a:gd name="connsiteY59" fmla="*/ 1331813 h 1838660"/>
              <a:gd name="connsiteX60" fmla="*/ 3003821 w 9574515"/>
              <a:gd name="connsiteY60" fmla="*/ 1327777 h 1838660"/>
              <a:gd name="connsiteX61" fmla="*/ 2920925 w 9574515"/>
              <a:gd name="connsiteY61" fmla="*/ 1336360 h 1838660"/>
              <a:gd name="connsiteX62" fmla="*/ 2781503 w 9574515"/>
              <a:gd name="connsiteY62" fmla="*/ 1358467 h 1838660"/>
              <a:gd name="connsiteX63" fmla="*/ 2718205 w 9574515"/>
              <a:gd name="connsiteY63" fmla="*/ 1353047 h 1838660"/>
              <a:gd name="connsiteX64" fmla="*/ 2495009 w 9574515"/>
              <a:gd name="connsiteY64" fmla="*/ 1381624 h 1838660"/>
              <a:gd name="connsiteX65" fmla="*/ 2306088 w 9574515"/>
              <a:gd name="connsiteY65" fmla="*/ 1395859 h 1838660"/>
              <a:gd name="connsiteX66" fmla="*/ 2159118 w 9574515"/>
              <a:gd name="connsiteY66" fmla="*/ 1415755 h 1838660"/>
              <a:gd name="connsiteX67" fmla="*/ 1843191 w 9574515"/>
              <a:gd name="connsiteY67" fmla="*/ 1466780 h 1838660"/>
              <a:gd name="connsiteX68" fmla="*/ 1764899 w 9574515"/>
              <a:gd name="connsiteY68" fmla="*/ 1498817 h 1838660"/>
              <a:gd name="connsiteX69" fmla="*/ 1648887 w 9574515"/>
              <a:gd name="connsiteY69" fmla="*/ 1513520 h 1838660"/>
              <a:gd name="connsiteX70" fmla="*/ 1465526 w 9574515"/>
              <a:gd name="connsiteY70" fmla="*/ 1539475 h 1838660"/>
              <a:gd name="connsiteX71" fmla="*/ 1173002 w 9574515"/>
              <a:gd name="connsiteY71" fmla="*/ 1507458 h 1838660"/>
              <a:gd name="connsiteX72" fmla="*/ 998680 w 9574515"/>
              <a:gd name="connsiteY72" fmla="*/ 1566512 h 1838660"/>
              <a:gd name="connsiteX73" fmla="*/ 843206 w 9574515"/>
              <a:gd name="connsiteY73" fmla="*/ 1566199 h 1838660"/>
              <a:gd name="connsiteX74" fmla="*/ 723417 w 9574515"/>
              <a:gd name="connsiteY74" fmla="*/ 1566585 h 1838660"/>
              <a:gd name="connsiteX75" fmla="*/ 380507 w 9574515"/>
              <a:gd name="connsiteY75" fmla="*/ 1690048 h 1838660"/>
              <a:gd name="connsiteX76" fmla="*/ 201644 w 9574515"/>
              <a:gd name="connsiteY76" fmla="*/ 1756960 h 1838660"/>
              <a:gd name="connsiteX77" fmla="*/ 1564 w 9574515"/>
              <a:gd name="connsiteY77" fmla="*/ 1838428 h 1838660"/>
              <a:gd name="connsiteX78" fmla="*/ 487 w 9574515"/>
              <a:gd name="connsiteY78" fmla="*/ 1838660 h 1838660"/>
              <a:gd name="connsiteX79" fmla="*/ 0 w 9574515"/>
              <a:gd name="connsiteY79" fmla="*/ 1824544 h 1838660"/>
              <a:gd name="connsiteX0" fmla="*/ 0 w 9574515"/>
              <a:gd name="connsiteY0" fmla="*/ 0 h 1838660"/>
              <a:gd name="connsiteX1" fmla="*/ 9574515 w 9574515"/>
              <a:gd name="connsiteY1" fmla="*/ 0 h 1838660"/>
              <a:gd name="connsiteX2" fmla="*/ 9551177 w 9574515"/>
              <a:gd name="connsiteY2" fmla="*/ 39307 h 1838660"/>
              <a:gd name="connsiteX3" fmla="*/ 9485518 w 9574515"/>
              <a:gd name="connsiteY3" fmla="*/ 83242 h 1838660"/>
              <a:gd name="connsiteX4" fmla="*/ 9437904 w 9574515"/>
              <a:gd name="connsiteY4" fmla="*/ 150055 h 1838660"/>
              <a:gd name="connsiteX5" fmla="*/ 9344322 w 9574515"/>
              <a:gd name="connsiteY5" fmla="*/ 165506 h 1838660"/>
              <a:gd name="connsiteX6" fmla="*/ 9276687 w 9574515"/>
              <a:gd name="connsiteY6" fmla="*/ 176753 h 1838660"/>
              <a:gd name="connsiteX7" fmla="*/ 9147956 w 9574515"/>
              <a:gd name="connsiteY7" fmla="*/ 203957 h 1838660"/>
              <a:gd name="connsiteX8" fmla="*/ 9071677 w 9574515"/>
              <a:gd name="connsiteY8" fmla="*/ 233833 h 1838660"/>
              <a:gd name="connsiteX9" fmla="*/ 9016692 w 9574515"/>
              <a:gd name="connsiteY9" fmla="*/ 236734 h 1838660"/>
              <a:gd name="connsiteX10" fmla="*/ 8898601 w 9574515"/>
              <a:gd name="connsiteY10" fmla="*/ 259315 h 1838660"/>
              <a:gd name="connsiteX11" fmla="*/ 8769470 w 9574515"/>
              <a:gd name="connsiteY11" fmla="*/ 297110 h 1838660"/>
              <a:gd name="connsiteX12" fmla="*/ 8558291 w 9574515"/>
              <a:gd name="connsiteY12" fmla="*/ 371672 h 1838660"/>
              <a:gd name="connsiteX13" fmla="*/ 8500407 w 9574515"/>
              <a:gd name="connsiteY13" fmla="*/ 399624 h 1838660"/>
              <a:gd name="connsiteX14" fmla="*/ 8418791 w 9574515"/>
              <a:gd name="connsiteY14" fmla="*/ 415457 h 1838660"/>
              <a:gd name="connsiteX15" fmla="*/ 8400768 w 9574515"/>
              <a:gd name="connsiteY15" fmla="*/ 424664 h 1838660"/>
              <a:gd name="connsiteX16" fmla="*/ 8211412 w 9574515"/>
              <a:gd name="connsiteY16" fmla="*/ 493742 h 1838660"/>
              <a:gd name="connsiteX17" fmla="*/ 8129788 w 9574515"/>
              <a:gd name="connsiteY17" fmla="*/ 520034 h 1838660"/>
              <a:gd name="connsiteX18" fmla="*/ 8061630 w 9574515"/>
              <a:gd name="connsiteY18" fmla="*/ 556772 h 1838660"/>
              <a:gd name="connsiteX19" fmla="*/ 7992529 w 9574515"/>
              <a:gd name="connsiteY19" fmla="*/ 596627 h 1838660"/>
              <a:gd name="connsiteX20" fmla="*/ 7898495 w 9574515"/>
              <a:gd name="connsiteY20" fmla="*/ 630309 h 1838660"/>
              <a:gd name="connsiteX21" fmla="*/ 7789992 w 9574515"/>
              <a:gd name="connsiteY21" fmla="*/ 646365 h 1838660"/>
              <a:gd name="connsiteX22" fmla="*/ 7739779 w 9574515"/>
              <a:gd name="connsiteY22" fmla="*/ 655797 h 1838660"/>
              <a:gd name="connsiteX23" fmla="*/ 7551713 w 9574515"/>
              <a:gd name="connsiteY23" fmla="*/ 679228 h 1838660"/>
              <a:gd name="connsiteX24" fmla="*/ 7417188 w 9574515"/>
              <a:gd name="connsiteY24" fmla="*/ 727805 h 1838660"/>
              <a:gd name="connsiteX25" fmla="*/ 7361564 w 9574515"/>
              <a:gd name="connsiteY25" fmla="*/ 756387 h 1838660"/>
              <a:gd name="connsiteX26" fmla="*/ 7212616 w 9574515"/>
              <a:gd name="connsiteY26" fmla="*/ 783745 h 1838660"/>
              <a:gd name="connsiteX27" fmla="*/ 7075255 w 9574515"/>
              <a:gd name="connsiteY27" fmla="*/ 834545 h 1838660"/>
              <a:gd name="connsiteX28" fmla="*/ 6952058 w 9574515"/>
              <a:gd name="connsiteY28" fmla="*/ 896280 h 1838660"/>
              <a:gd name="connsiteX29" fmla="*/ 6780164 w 9574515"/>
              <a:gd name="connsiteY29" fmla="*/ 949631 h 1838660"/>
              <a:gd name="connsiteX30" fmla="*/ 6393736 w 9574515"/>
              <a:gd name="connsiteY30" fmla="*/ 1028289 h 1838660"/>
              <a:gd name="connsiteX31" fmla="*/ 6271259 w 9574515"/>
              <a:gd name="connsiteY31" fmla="*/ 1060301 h 1838660"/>
              <a:gd name="connsiteX32" fmla="*/ 6150656 w 9574515"/>
              <a:gd name="connsiteY32" fmla="*/ 1075502 h 1838660"/>
              <a:gd name="connsiteX33" fmla="*/ 6107376 w 9574515"/>
              <a:gd name="connsiteY33" fmla="*/ 1082867 h 1838660"/>
              <a:gd name="connsiteX34" fmla="*/ 5989956 w 9574515"/>
              <a:gd name="connsiteY34" fmla="*/ 1085705 h 1838660"/>
              <a:gd name="connsiteX35" fmla="*/ 5945154 w 9574515"/>
              <a:gd name="connsiteY35" fmla="*/ 1089652 h 1838660"/>
              <a:gd name="connsiteX36" fmla="*/ 5935737 w 9574515"/>
              <a:gd name="connsiteY36" fmla="*/ 1091369 h 1838660"/>
              <a:gd name="connsiteX37" fmla="*/ 5766599 w 9574515"/>
              <a:gd name="connsiteY37" fmla="*/ 1088872 h 1838660"/>
              <a:gd name="connsiteX38" fmla="*/ 5625531 w 9574515"/>
              <a:gd name="connsiteY38" fmla="*/ 1126586 h 1838660"/>
              <a:gd name="connsiteX39" fmla="*/ 5456033 w 9574515"/>
              <a:gd name="connsiteY39" fmla="*/ 1161654 h 1838660"/>
              <a:gd name="connsiteX40" fmla="*/ 5090866 w 9574515"/>
              <a:gd name="connsiteY40" fmla="*/ 1233692 h 1838660"/>
              <a:gd name="connsiteX41" fmla="*/ 4924388 w 9574515"/>
              <a:gd name="connsiteY41" fmla="*/ 1270888 h 1838660"/>
              <a:gd name="connsiteX42" fmla="*/ 4778519 w 9574515"/>
              <a:gd name="connsiteY42" fmla="*/ 1291308 h 1838660"/>
              <a:gd name="connsiteX43" fmla="*/ 4765313 w 9574515"/>
              <a:gd name="connsiteY43" fmla="*/ 1290548 h 1838660"/>
              <a:gd name="connsiteX44" fmla="*/ 4762698 w 9574515"/>
              <a:gd name="connsiteY44" fmla="*/ 1291279 h 1838660"/>
              <a:gd name="connsiteX45" fmla="*/ 4736518 w 9574515"/>
              <a:gd name="connsiteY45" fmla="*/ 1300703 h 1838660"/>
              <a:gd name="connsiteX46" fmla="*/ 4619592 w 9574515"/>
              <a:gd name="connsiteY46" fmla="*/ 1291485 h 1838660"/>
              <a:gd name="connsiteX47" fmla="*/ 4536089 w 9574515"/>
              <a:gd name="connsiteY47" fmla="*/ 1296403 h 1838660"/>
              <a:gd name="connsiteX48" fmla="*/ 4346851 w 9574515"/>
              <a:gd name="connsiteY48" fmla="*/ 1325428 h 1838660"/>
              <a:gd name="connsiteX49" fmla="*/ 4306057 w 9574515"/>
              <a:gd name="connsiteY49" fmla="*/ 1329306 h 1838660"/>
              <a:gd name="connsiteX50" fmla="*/ 4179752 w 9574515"/>
              <a:gd name="connsiteY50" fmla="*/ 1315825 h 1838660"/>
              <a:gd name="connsiteX51" fmla="*/ 4105909 w 9574515"/>
              <a:gd name="connsiteY51" fmla="*/ 1294229 h 1838660"/>
              <a:gd name="connsiteX52" fmla="*/ 4063225 w 9574515"/>
              <a:gd name="connsiteY52" fmla="*/ 1285077 h 1838660"/>
              <a:gd name="connsiteX53" fmla="*/ 4033585 w 9574515"/>
              <a:gd name="connsiteY53" fmla="*/ 1275140 h 1838660"/>
              <a:gd name="connsiteX54" fmla="*/ 3809605 w 9574515"/>
              <a:gd name="connsiteY54" fmla="*/ 1262105 h 1838660"/>
              <a:gd name="connsiteX55" fmla="*/ 3750057 w 9574515"/>
              <a:gd name="connsiteY55" fmla="*/ 1238122 h 1838660"/>
              <a:gd name="connsiteX56" fmla="*/ 3538903 w 9574515"/>
              <a:gd name="connsiteY56" fmla="*/ 1255642 h 1838660"/>
              <a:gd name="connsiteX57" fmla="*/ 3444549 w 9574515"/>
              <a:gd name="connsiteY57" fmla="*/ 1281760 h 1838660"/>
              <a:gd name="connsiteX58" fmla="*/ 3077891 w 9574515"/>
              <a:gd name="connsiteY58" fmla="*/ 1332543 h 1838660"/>
              <a:gd name="connsiteX59" fmla="*/ 3034499 w 9574515"/>
              <a:gd name="connsiteY59" fmla="*/ 1331813 h 1838660"/>
              <a:gd name="connsiteX60" fmla="*/ 3003821 w 9574515"/>
              <a:gd name="connsiteY60" fmla="*/ 1327777 h 1838660"/>
              <a:gd name="connsiteX61" fmla="*/ 2920925 w 9574515"/>
              <a:gd name="connsiteY61" fmla="*/ 1336360 h 1838660"/>
              <a:gd name="connsiteX62" fmla="*/ 2781503 w 9574515"/>
              <a:gd name="connsiteY62" fmla="*/ 1358467 h 1838660"/>
              <a:gd name="connsiteX63" fmla="*/ 2718205 w 9574515"/>
              <a:gd name="connsiteY63" fmla="*/ 1353047 h 1838660"/>
              <a:gd name="connsiteX64" fmla="*/ 2495009 w 9574515"/>
              <a:gd name="connsiteY64" fmla="*/ 1381624 h 1838660"/>
              <a:gd name="connsiteX65" fmla="*/ 2306088 w 9574515"/>
              <a:gd name="connsiteY65" fmla="*/ 1395859 h 1838660"/>
              <a:gd name="connsiteX66" fmla="*/ 2159118 w 9574515"/>
              <a:gd name="connsiteY66" fmla="*/ 1415755 h 1838660"/>
              <a:gd name="connsiteX67" fmla="*/ 1843191 w 9574515"/>
              <a:gd name="connsiteY67" fmla="*/ 1466780 h 1838660"/>
              <a:gd name="connsiteX68" fmla="*/ 1764899 w 9574515"/>
              <a:gd name="connsiteY68" fmla="*/ 1498817 h 1838660"/>
              <a:gd name="connsiteX69" fmla="*/ 1648887 w 9574515"/>
              <a:gd name="connsiteY69" fmla="*/ 1513520 h 1838660"/>
              <a:gd name="connsiteX70" fmla="*/ 1465526 w 9574515"/>
              <a:gd name="connsiteY70" fmla="*/ 1539475 h 1838660"/>
              <a:gd name="connsiteX71" fmla="*/ 1173002 w 9574515"/>
              <a:gd name="connsiteY71" fmla="*/ 1507458 h 1838660"/>
              <a:gd name="connsiteX72" fmla="*/ 998680 w 9574515"/>
              <a:gd name="connsiteY72" fmla="*/ 1566512 h 1838660"/>
              <a:gd name="connsiteX73" fmla="*/ 843206 w 9574515"/>
              <a:gd name="connsiteY73" fmla="*/ 1566199 h 1838660"/>
              <a:gd name="connsiteX74" fmla="*/ 723417 w 9574515"/>
              <a:gd name="connsiteY74" fmla="*/ 1566585 h 1838660"/>
              <a:gd name="connsiteX75" fmla="*/ 380507 w 9574515"/>
              <a:gd name="connsiteY75" fmla="*/ 1690048 h 1838660"/>
              <a:gd name="connsiteX76" fmla="*/ 201644 w 9574515"/>
              <a:gd name="connsiteY76" fmla="*/ 1756960 h 1838660"/>
              <a:gd name="connsiteX77" fmla="*/ 1564 w 9574515"/>
              <a:gd name="connsiteY77" fmla="*/ 1838428 h 1838660"/>
              <a:gd name="connsiteX78" fmla="*/ 487 w 9574515"/>
              <a:gd name="connsiteY78" fmla="*/ 1838660 h 1838660"/>
              <a:gd name="connsiteX79" fmla="*/ 0 w 9574515"/>
              <a:gd name="connsiteY79" fmla="*/ 1824544 h 1838660"/>
              <a:gd name="connsiteX80" fmla="*/ 0 w 9574515"/>
              <a:gd name="connsiteY80" fmla="*/ 0 h 183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574515" h="1838660">
                <a:moveTo>
                  <a:pt x="0" y="0"/>
                </a:moveTo>
                <a:lnTo>
                  <a:pt x="9574515" y="0"/>
                </a:lnTo>
                <a:lnTo>
                  <a:pt x="9551177" y="39307"/>
                </a:lnTo>
                <a:cubicBezTo>
                  <a:pt x="9527355" y="83598"/>
                  <a:pt x="9497172" y="76824"/>
                  <a:pt x="9485518" y="83242"/>
                </a:cubicBezTo>
                <a:cubicBezTo>
                  <a:pt x="9485474" y="83775"/>
                  <a:pt x="9437949" y="149523"/>
                  <a:pt x="9437904" y="150055"/>
                </a:cubicBezTo>
                <a:lnTo>
                  <a:pt x="9344322" y="165506"/>
                </a:lnTo>
                <a:cubicBezTo>
                  <a:pt x="9268756" y="190105"/>
                  <a:pt x="9310220" y="181211"/>
                  <a:pt x="9276687" y="176753"/>
                </a:cubicBezTo>
                <a:lnTo>
                  <a:pt x="9147956" y="203957"/>
                </a:lnTo>
                <a:cubicBezTo>
                  <a:pt x="9121023" y="223677"/>
                  <a:pt x="9131462" y="219194"/>
                  <a:pt x="9071677" y="233833"/>
                </a:cubicBezTo>
                <a:lnTo>
                  <a:pt x="9016692" y="236734"/>
                </a:lnTo>
                <a:lnTo>
                  <a:pt x="8898601" y="259315"/>
                </a:lnTo>
                <a:cubicBezTo>
                  <a:pt x="8847146" y="269993"/>
                  <a:pt x="8796564" y="282690"/>
                  <a:pt x="8769470" y="297110"/>
                </a:cubicBezTo>
                <a:cubicBezTo>
                  <a:pt x="8690358" y="320118"/>
                  <a:pt x="8669112" y="350131"/>
                  <a:pt x="8558291" y="371672"/>
                </a:cubicBezTo>
                <a:cubicBezTo>
                  <a:pt x="8528005" y="392427"/>
                  <a:pt x="8532637" y="383493"/>
                  <a:pt x="8500407" y="399624"/>
                </a:cubicBezTo>
                <a:cubicBezTo>
                  <a:pt x="8477157" y="406922"/>
                  <a:pt x="8435398" y="411284"/>
                  <a:pt x="8418791" y="415457"/>
                </a:cubicBezTo>
                <a:lnTo>
                  <a:pt x="8400768" y="424664"/>
                </a:lnTo>
                <a:cubicBezTo>
                  <a:pt x="8331986" y="431667"/>
                  <a:pt x="8274531" y="470716"/>
                  <a:pt x="8211412" y="493742"/>
                </a:cubicBezTo>
                <a:cubicBezTo>
                  <a:pt x="8192153" y="492631"/>
                  <a:pt x="8137279" y="506705"/>
                  <a:pt x="8129788" y="520034"/>
                </a:cubicBezTo>
                <a:cubicBezTo>
                  <a:pt x="8104825" y="530539"/>
                  <a:pt x="8084506" y="544007"/>
                  <a:pt x="8061630" y="556772"/>
                </a:cubicBezTo>
                <a:cubicBezTo>
                  <a:pt x="8037931" y="577171"/>
                  <a:pt x="8026680" y="567742"/>
                  <a:pt x="7992529" y="596627"/>
                </a:cubicBezTo>
                <a:cubicBezTo>
                  <a:pt x="7964183" y="597109"/>
                  <a:pt x="7949697" y="613945"/>
                  <a:pt x="7898495" y="630309"/>
                </a:cubicBezTo>
                <a:cubicBezTo>
                  <a:pt x="7864738" y="638599"/>
                  <a:pt x="7816444" y="642117"/>
                  <a:pt x="7789992" y="646365"/>
                </a:cubicBezTo>
                <a:cubicBezTo>
                  <a:pt x="7772947" y="650351"/>
                  <a:pt x="7762165" y="654039"/>
                  <a:pt x="7739779" y="655797"/>
                </a:cubicBezTo>
                <a:cubicBezTo>
                  <a:pt x="7659510" y="643715"/>
                  <a:pt x="7611748" y="669561"/>
                  <a:pt x="7551713" y="679228"/>
                </a:cubicBezTo>
                <a:cubicBezTo>
                  <a:pt x="7497948" y="691229"/>
                  <a:pt x="7468977" y="712125"/>
                  <a:pt x="7417188" y="727805"/>
                </a:cubicBezTo>
                <a:cubicBezTo>
                  <a:pt x="7385338" y="735717"/>
                  <a:pt x="7392215" y="734578"/>
                  <a:pt x="7361564" y="756387"/>
                </a:cubicBezTo>
                <a:cubicBezTo>
                  <a:pt x="7325644" y="770526"/>
                  <a:pt x="7255726" y="774385"/>
                  <a:pt x="7212616" y="783745"/>
                </a:cubicBezTo>
                <a:lnTo>
                  <a:pt x="7075255" y="834545"/>
                </a:lnTo>
                <a:cubicBezTo>
                  <a:pt x="7032147" y="852150"/>
                  <a:pt x="7016129" y="867662"/>
                  <a:pt x="6952058" y="896280"/>
                </a:cubicBezTo>
                <a:cubicBezTo>
                  <a:pt x="6889303" y="913678"/>
                  <a:pt x="6880330" y="927135"/>
                  <a:pt x="6780164" y="949631"/>
                </a:cubicBezTo>
                <a:cubicBezTo>
                  <a:pt x="6565461" y="962008"/>
                  <a:pt x="6478554" y="1009844"/>
                  <a:pt x="6393736" y="1028289"/>
                </a:cubicBezTo>
                <a:cubicBezTo>
                  <a:pt x="6346411" y="1035088"/>
                  <a:pt x="6311629" y="1038284"/>
                  <a:pt x="6271259" y="1060301"/>
                </a:cubicBezTo>
                <a:cubicBezTo>
                  <a:pt x="6226931" y="1066572"/>
                  <a:pt x="6186749" y="1063177"/>
                  <a:pt x="6150656" y="1075502"/>
                </a:cubicBezTo>
                <a:cubicBezTo>
                  <a:pt x="6133987" y="1070613"/>
                  <a:pt x="6119060" y="1069903"/>
                  <a:pt x="6107376" y="1082867"/>
                </a:cubicBezTo>
                <a:cubicBezTo>
                  <a:pt x="6080592" y="1084568"/>
                  <a:pt x="6016994" y="1084574"/>
                  <a:pt x="5989956" y="1085705"/>
                </a:cubicBezTo>
                <a:lnTo>
                  <a:pt x="5945154" y="1089652"/>
                </a:lnTo>
                <a:lnTo>
                  <a:pt x="5935737" y="1091369"/>
                </a:lnTo>
                <a:cubicBezTo>
                  <a:pt x="5905979" y="1091239"/>
                  <a:pt x="5818300" y="1083002"/>
                  <a:pt x="5766599" y="1088872"/>
                </a:cubicBezTo>
                <a:lnTo>
                  <a:pt x="5625531" y="1126586"/>
                </a:lnTo>
                <a:cubicBezTo>
                  <a:pt x="5569031" y="1138275"/>
                  <a:pt x="5513303" y="1156685"/>
                  <a:pt x="5456033" y="1161654"/>
                </a:cubicBezTo>
                <a:lnTo>
                  <a:pt x="5090866" y="1233692"/>
                </a:lnTo>
                <a:cubicBezTo>
                  <a:pt x="5028197" y="1272476"/>
                  <a:pt x="4999088" y="1246145"/>
                  <a:pt x="4924388" y="1270888"/>
                </a:cubicBezTo>
                <a:lnTo>
                  <a:pt x="4778519" y="1291308"/>
                </a:lnTo>
                <a:lnTo>
                  <a:pt x="4765313" y="1290548"/>
                </a:lnTo>
                <a:lnTo>
                  <a:pt x="4762698" y="1291279"/>
                </a:lnTo>
                <a:cubicBezTo>
                  <a:pt x="4756309" y="1288021"/>
                  <a:pt x="4750846" y="1304793"/>
                  <a:pt x="4736518" y="1300703"/>
                </a:cubicBezTo>
                <a:cubicBezTo>
                  <a:pt x="4712666" y="1300736"/>
                  <a:pt x="4652996" y="1292201"/>
                  <a:pt x="4619592" y="1291485"/>
                </a:cubicBezTo>
                <a:lnTo>
                  <a:pt x="4536089" y="1296403"/>
                </a:lnTo>
                <a:cubicBezTo>
                  <a:pt x="4468568" y="1301414"/>
                  <a:pt x="4397135" y="1309677"/>
                  <a:pt x="4346851" y="1325428"/>
                </a:cubicBezTo>
                <a:cubicBezTo>
                  <a:pt x="4333343" y="1324984"/>
                  <a:pt x="4317732" y="1328664"/>
                  <a:pt x="4306057" y="1329306"/>
                </a:cubicBezTo>
                <a:lnTo>
                  <a:pt x="4179752" y="1315825"/>
                </a:lnTo>
                <a:cubicBezTo>
                  <a:pt x="4156220" y="1308657"/>
                  <a:pt x="4135297" y="1281630"/>
                  <a:pt x="4105909" y="1294229"/>
                </a:cubicBezTo>
                <a:cubicBezTo>
                  <a:pt x="4112606" y="1279494"/>
                  <a:pt x="4071180" y="1297924"/>
                  <a:pt x="4063225" y="1285077"/>
                </a:cubicBezTo>
                <a:cubicBezTo>
                  <a:pt x="4058598" y="1274450"/>
                  <a:pt x="4044954" y="1277566"/>
                  <a:pt x="4033585" y="1275140"/>
                </a:cubicBezTo>
                <a:cubicBezTo>
                  <a:pt x="3991316" y="1271311"/>
                  <a:pt x="3856860" y="1268275"/>
                  <a:pt x="3809605" y="1262105"/>
                </a:cubicBezTo>
                <a:cubicBezTo>
                  <a:pt x="3770613" y="1255489"/>
                  <a:pt x="3784665" y="1240494"/>
                  <a:pt x="3750057" y="1238122"/>
                </a:cubicBezTo>
                <a:cubicBezTo>
                  <a:pt x="3679673" y="1243962"/>
                  <a:pt x="3609194" y="1233376"/>
                  <a:pt x="3538903" y="1255642"/>
                </a:cubicBezTo>
                <a:lnTo>
                  <a:pt x="3444549" y="1281760"/>
                </a:lnTo>
                <a:cubicBezTo>
                  <a:pt x="3333067" y="1310794"/>
                  <a:pt x="3146233" y="1324201"/>
                  <a:pt x="3077891" y="1332543"/>
                </a:cubicBezTo>
                <a:cubicBezTo>
                  <a:pt x="3082217" y="1316706"/>
                  <a:pt x="3044300" y="1342938"/>
                  <a:pt x="3034499" y="1331813"/>
                </a:cubicBezTo>
                <a:cubicBezTo>
                  <a:pt x="3028317" y="1322233"/>
                  <a:pt x="3015375" y="1327958"/>
                  <a:pt x="3003821" y="1327777"/>
                </a:cubicBezTo>
                <a:cubicBezTo>
                  <a:pt x="2992635" y="1319754"/>
                  <a:pt x="2938082" y="1328428"/>
                  <a:pt x="2920925" y="1336360"/>
                </a:cubicBezTo>
                <a:cubicBezTo>
                  <a:pt x="2874901" y="1364969"/>
                  <a:pt x="2818709" y="1336695"/>
                  <a:pt x="2781503" y="1358467"/>
                </a:cubicBezTo>
                <a:cubicBezTo>
                  <a:pt x="2742133" y="1359522"/>
                  <a:pt x="2743942" y="1351806"/>
                  <a:pt x="2718205" y="1353047"/>
                </a:cubicBezTo>
                <a:cubicBezTo>
                  <a:pt x="2670456" y="1356906"/>
                  <a:pt x="2563695" y="1374488"/>
                  <a:pt x="2495009" y="1381624"/>
                </a:cubicBezTo>
                <a:cubicBezTo>
                  <a:pt x="2431380" y="1387391"/>
                  <a:pt x="2373772" y="1387315"/>
                  <a:pt x="2306088" y="1395859"/>
                </a:cubicBezTo>
                <a:cubicBezTo>
                  <a:pt x="2253823" y="1413567"/>
                  <a:pt x="2196838" y="1392672"/>
                  <a:pt x="2159118" y="1415755"/>
                </a:cubicBezTo>
                <a:cubicBezTo>
                  <a:pt x="1973082" y="1449207"/>
                  <a:pt x="1892661" y="1432511"/>
                  <a:pt x="1843191" y="1466780"/>
                </a:cubicBezTo>
                <a:cubicBezTo>
                  <a:pt x="1777488" y="1480624"/>
                  <a:pt x="1791078" y="1489957"/>
                  <a:pt x="1764899" y="1498817"/>
                </a:cubicBezTo>
                <a:lnTo>
                  <a:pt x="1648887" y="1513520"/>
                </a:lnTo>
                <a:lnTo>
                  <a:pt x="1465526" y="1539475"/>
                </a:lnTo>
                <a:lnTo>
                  <a:pt x="1173002" y="1507458"/>
                </a:lnTo>
                <a:cubicBezTo>
                  <a:pt x="1044391" y="1497413"/>
                  <a:pt x="1122378" y="1537450"/>
                  <a:pt x="998680" y="1566512"/>
                </a:cubicBezTo>
                <a:cubicBezTo>
                  <a:pt x="944174" y="1535741"/>
                  <a:pt x="903921" y="1563832"/>
                  <a:pt x="843206" y="1566199"/>
                </a:cubicBezTo>
                <a:cubicBezTo>
                  <a:pt x="766953" y="1584900"/>
                  <a:pt x="800532" y="1545943"/>
                  <a:pt x="723417" y="1566585"/>
                </a:cubicBezTo>
                <a:cubicBezTo>
                  <a:pt x="646300" y="1587226"/>
                  <a:pt x="522665" y="1639174"/>
                  <a:pt x="380507" y="1690048"/>
                </a:cubicBezTo>
                <a:cubicBezTo>
                  <a:pt x="320886" y="1712352"/>
                  <a:pt x="242705" y="1768740"/>
                  <a:pt x="201644" y="1756960"/>
                </a:cubicBezTo>
                <a:cubicBezTo>
                  <a:pt x="138487" y="1781691"/>
                  <a:pt x="35110" y="1828069"/>
                  <a:pt x="1564" y="1838428"/>
                </a:cubicBezTo>
                <a:lnTo>
                  <a:pt x="487" y="1838660"/>
                </a:lnTo>
                <a:cubicBezTo>
                  <a:pt x="325" y="1833955"/>
                  <a:pt x="162" y="1829249"/>
                  <a:pt x="0" y="1824544"/>
                </a:cubicBez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BB3E25DF-9399-45C0-0EB4-CC04E54DF46E}"/>
              </a:ext>
            </a:extLst>
          </p:cNvPr>
          <p:cNvSpPr>
            <a:spLocks noGrp="1"/>
          </p:cNvSpPr>
          <p:nvPr>
            <p:ph type="title"/>
          </p:nvPr>
        </p:nvSpPr>
        <p:spPr>
          <a:xfrm>
            <a:off x="202173" y="132077"/>
            <a:ext cx="6683660" cy="1706583"/>
          </a:xfrm>
        </p:spPr>
        <p:txBody>
          <a:bodyPr anchor="ctr">
            <a:normAutofit/>
          </a:bodyPr>
          <a:lstStyle/>
          <a:p>
            <a:r>
              <a:rPr lang="en-GB" dirty="0"/>
              <a:t>Puzzle Games vs. Puzzles in Games</a:t>
            </a:r>
          </a:p>
        </p:txBody>
      </p:sp>
      <p:sp>
        <p:nvSpPr>
          <p:cNvPr id="44" name="Content Placeholder 13">
            <a:extLst>
              <a:ext uri="{FF2B5EF4-FFF2-40B4-BE49-F238E27FC236}">
                <a16:creationId xmlns:a16="http://schemas.microsoft.com/office/drawing/2014/main" id="{D7C04A53-BD1B-44B9-4662-6017B6089BE0}"/>
              </a:ext>
            </a:extLst>
          </p:cNvPr>
          <p:cNvSpPr>
            <a:spLocks noGrp="1"/>
          </p:cNvSpPr>
          <p:nvPr>
            <p:ph idx="1"/>
          </p:nvPr>
        </p:nvSpPr>
        <p:spPr>
          <a:xfrm>
            <a:off x="202173" y="2446776"/>
            <a:ext cx="7309672" cy="3161746"/>
          </a:xfrm>
        </p:spPr>
        <p:txBody>
          <a:bodyPr>
            <a:normAutofit/>
          </a:bodyPr>
          <a:lstStyle/>
          <a:p>
            <a:r>
              <a:rPr lang="en-US" dirty="0"/>
              <a:t>The Batman Arkham series by Rocksteady Games, through the character of The Riddler, feature many variations on these puzzle types. There are riddles that take the player to different parts of the map, brainteasers, logic puzzles, puzzles based around skill and dexterity. </a:t>
            </a:r>
          </a:p>
          <a:p>
            <a:endParaRPr lang="en-US" dirty="0"/>
          </a:p>
          <a:p>
            <a:r>
              <a:rPr lang="en-US" dirty="0"/>
              <a:t>Once there is an understanding of how a puzzle works, it’s possible to put a unique spin on it.</a:t>
            </a:r>
          </a:p>
        </p:txBody>
      </p:sp>
      <p:pic>
        <p:nvPicPr>
          <p:cNvPr id="8" name="Picture 7" descr="A video game screen with a person in armor standing in front of a building&#10;&#10;Description automatically generated">
            <a:extLst>
              <a:ext uri="{FF2B5EF4-FFF2-40B4-BE49-F238E27FC236}">
                <a16:creationId xmlns:a16="http://schemas.microsoft.com/office/drawing/2014/main" id="{12E242E2-DB59-7CA7-5DDB-E70817A51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155" y="4398831"/>
            <a:ext cx="3152654" cy="1773368"/>
          </a:xfrm>
          <a:prstGeom prst="rect">
            <a:avLst/>
          </a:prstGeom>
        </p:spPr>
      </p:pic>
      <p:pic>
        <p:nvPicPr>
          <p:cNvPr id="10" name="Picture 9" descr="A person in a mask standing in a room with a checkered floor&#10;&#10;Description automatically generated">
            <a:extLst>
              <a:ext uri="{FF2B5EF4-FFF2-40B4-BE49-F238E27FC236}">
                <a16:creationId xmlns:a16="http://schemas.microsoft.com/office/drawing/2014/main" id="{9518CD8D-BB2A-422E-1AAC-74F45F3A0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8929" y="518251"/>
            <a:ext cx="3161881" cy="1778558"/>
          </a:xfrm>
          <a:prstGeom prst="rect">
            <a:avLst/>
          </a:prstGeom>
        </p:spPr>
      </p:pic>
      <p:pic>
        <p:nvPicPr>
          <p:cNvPr id="5" name="Content Placeholder 4" descr="A video game screen shot of a tower in the rain&#10;&#10;Description automatically generated">
            <a:extLst>
              <a:ext uri="{FF2B5EF4-FFF2-40B4-BE49-F238E27FC236}">
                <a16:creationId xmlns:a16="http://schemas.microsoft.com/office/drawing/2014/main" id="{FF6E0EB4-CE1E-43C4-436B-0A9AEF4DFE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8155" y="2461216"/>
            <a:ext cx="3161881" cy="1778558"/>
          </a:xfrm>
          <a:prstGeom prst="rect">
            <a:avLst/>
          </a:prstGeom>
        </p:spPr>
      </p:pic>
      <p:sp>
        <p:nvSpPr>
          <p:cNvPr id="11" name="TextBox 10">
            <a:extLst>
              <a:ext uri="{FF2B5EF4-FFF2-40B4-BE49-F238E27FC236}">
                <a16:creationId xmlns:a16="http://schemas.microsoft.com/office/drawing/2014/main" id="{EDFF39B0-66CB-6CFD-0F8E-0246C65BD145}"/>
              </a:ext>
            </a:extLst>
          </p:cNvPr>
          <p:cNvSpPr txBox="1"/>
          <p:nvPr/>
        </p:nvSpPr>
        <p:spPr>
          <a:xfrm>
            <a:off x="7604443" y="6216638"/>
            <a:ext cx="3677745" cy="246221"/>
          </a:xfrm>
          <a:prstGeom prst="rect">
            <a:avLst/>
          </a:prstGeom>
          <a:noFill/>
        </p:spPr>
        <p:txBody>
          <a:bodyPr wrap="square" rtlCol="0">
            <a:spAutoFit/>
          </a:bodyPr>
          <a:lstStyle/>
          <a:p>
            <a:r>
              <a:rPr lang="en-GB" sz="1000" dirty="0"/>
              <a:t>Batman: Arkham Knight © Rocksteady Studios 2015</a:t>
            </a:r>
          </a:p>
        </p:txBody>
      </p:sp>
    </p:spTree>
    <p:extLst>
      <p:ext uri="{BB962C8B-B14F-4D97-AF65-F5344CB8AC3E}">
        <p14:creationId xmlns:p14="http://schemas.microsoft.com/office/powerpoint/2010/main" val="2306014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5D504E0-E99B-8186-BDE2-1075EA569EF9}"/>
              </a:ext>
            </a:extLst>
          </p:cNvPr>
          <p:cNvSpPr/>
          <p:nvPr/>
        </p:nvSpPr>
        <p:spPr>
          <a:xfrm>
            <a:off x="9153460" y="4300330"/>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AE6878C-AB32-BD69-AB4B-482E7F20CFDC}"/>
              </a:ext>
            </a:extLst>
          </p:cNvPr>
          <p:cNvSpPr>
            <a:spLocks noGrp="1"/>
          </p:cNvSpPr>
          <p:nvPr>
            <p:ph type="title"/>
          </p:nvPr>
        </p:nvSpPr>
        <p:spPr>
          <a:xfrm>
            <a:off x="1219200" y="365126"/>
            <a:ext cx="9493249" cy="667262"/>
          </a:xfrm>
        </p:spPr>
        <p:txBody>
          <a:bodyPr>
            <a:normAutofit fontScale="90000"/>
          </a:bodyPr>
          <a:lstStyle/>
          <a:p>
            <a:r>
              <a:rPr lang="en-GB" dirty="0"/>
              <a:t>Examples</a:t>
            </a:r>
          </a:p>
        </p:txBody>
      </p:sp>
      <p:sp>
        <p:nvSpPr>
          <p:cNvPr id="3" name="Content Placeholder 2">
            <a:extLst>
              <a:ext uri="{FF2B5EF4-FFF2-40B4-BE49-F238E27FC236}">
                <a16:creationId xmlns:a16="http://schemas.microsoft.com/office/drawing/2014/main" id="{DA524844-4331-BC44-B3A4-A55B903603B1}"/>
              </a:ext>
            </a:extLst>
          </p:cNvPr>
          <p:cNvSpPr>
            <a:spLocks noGrp="1"/>
          </p:cNvSpPr>
          <p:nvPr>
            <p:ph idx="1"/>
          </p:nvPr>
        </p:nvSpPr>
        <p:spPr>
          <a:xfrm>
            <a:off x="1219199" y="1309378"/>
            <a:ext cx="6183428" cy="5015222"/>
          </a:xfrm>
        </p:spPr>
        <p:txBody>
          <a:bodyPr>
            <a:normAutofit/>
          </a:bodyPr>
          <a:lstStyle/>
          <a:p>
            <a:r>
              <a:rPr lang="en-GB" dirty="0"/>
              <a:t>Sliding Puzzle – Image-based</a:t>
            </a:r>
          </a:p>
          <a:p>
            <a:endParaRPr lang="en-GB" dirty="0"/>
          </a:p>
          <a:p>
            <a:r>
              <a:rPr lang="en-GB" dirty="0"/>
              <a:t>Problem:</a:t>
            </a:r>
          </a:p>
          <a:p>
            <a:pPr lvl="1"/>
            <a:r>
              <a:rPr lang="en-GB" dirty="0"/>
              <a:t>An image is split into an (</a:t>
            </a:r>
            <a:r>
              <a:rPr lang="en-GB" i="1" dirty="0" err="1"/>
              <a:t>nxn</a:t>
            </a:r>
            <a:r>
              <a:rPr lang="en-GB" dirty="0"/>
              <a:t>) grid of squares with the positions randomised and a square removed.</a:t>
            </a:r>
          </a:p>
          <a:p>
            <a:r>
              <a:rPr lang="en-GB" dirty="0"/>
              <a:t>Rules:</a:t>
            </a:r>
          </a:p>
          <a:p>
            <a:pPr lvl="1"/>
            <a:r>
              <a:rPr lang="en-GB" dirty="0"/>
              <a:t>1) The player can select any tile that is ‘4 connected’ to the empty tile.</a:t>
            </a:r>
          </a:p>
          <a:p>
            <a:pPr lvl="1"/>
            <a:r>
              <a:rPr lang="en-GB" dirty="0"/>
              <a:t>2) The player slides the selected tile along with any immediate tiles to the empty space. The location of the chosen tile is now the new empty slot.</a:t>
            </a:r>
          </a:p>
          <a:p>
            <a:r>
              <a:rPr lang="en-GB" dirty="0"/>
              <a:t>Solution:</a:t>
            </a:r>
          </a:p>
          <a:p>
            <a:pPr lvl="1"/>
            <a:r>
              <a:rPr lang="en-GB" dirty="0"/>
              <a:t>The image tiles are arranged so that each portion of the tile is placed correctly within the image as a whole.</a:t>
            </a:r>
          </a:p>
        </p:txBody>
      </p:sp>
      <p:grpSp>
        <p:nvGrpSpPr>
          <p:cNvPr id="4" name="Group 3">
            <a:extLst>
              <a:ext uri="{FF2B5EF4-FFF2-40B4-BE49-F238E27FC236}">
                <a16:creationId xmlns:a16="http://schemas.microsoft.com/office/drawing/2014/main" id="{B72E422A-2292-1065-24D4-AC399B76E854}"/>
              </a:ext>
            </a:extLst>
          </p:cNvPr>
          <p:cNvGrpSpPr/>
          <p:nvPr/>
        </p:nvGrpSpPr>
        <p:grpSpPr>
          <a:xfrm>
            <a:off x="8509666" y="937026"/>
            <a:ext cx="2743091" cy="2622384"/>
            <a:chOff x="7414675" y="1876729"/>
            <a:chExt cx="3896944" cy="3826144"/>
          </a:xfrm>
        </p:grpSpPr>
        <p:pic>
          <p:nvPicPr>
            <p:cNvPr id="5" name="Picture 4">
              <a:extLst>
                <a:ext uri="{FF2B5EF4-FFF2-40B4-BE49-F238E27FC236}">
                  <a16:creationId xmlns:a16="http://schemas.microsoft.com/office/drawing/2014/main" id="{82CE6CE4-5CC2-965D-1BA5-C5738C8CE6E8}"/>
                </a:ext>
              </a:extLst>
            </p:cNvPr>
            <p:cNvPicPr>
              <a:picLocks noChangeAspect="1"/>
            </p:cNvPicPr>
            <p:nvPr/>
          </p:nvPicPr>
          <p:blipFill>
            <a:blip r:embed="rId2"/>
            <a:stretch>
              <a:fillRect/>
            </a:stretch>
          </p:blipFill>
          <p:spPr>
            <a:xfrm>
              <a:off x="8390670" y="1876729"/>
              <a:ext cx="922147" cy="929080"/>
            </a:xfrm>
            <a:prstGeom prst="rect">
              <a:avLst/>
            </a:prstGeom>
          </p:spPr>
        </p:pic>
        <p:pic>
          <p:nvPicPr>
            <p:cNvPr id="6" name="Picture 5">
              <a:extLst>
                <a:ext uri="{FF2B5EF4-FFF2-40B4-BE49-F238E27FC236}">
                  <a16:creationId xmlns:a16="http://schemas.microsoft.com/office/drawing/2014/main" id="{7B3F3671-8BB9-41AC-14CD-2BA016516C42}"/>
                </a:ext>
              </a:extLst>
            </p:cNvPr>
            <p:cNvPicPr>
              <a:picLocks noChangeAspect="1"/>
            </p:cNvPicPr>
            <p:nvPr/>
          </p:nvPicPr>
          <p:blipFill>
            <a:blip r:embed="rId3"/>
            <a:stretch>
              <a:fillRect/>
            </a:stretch>
          </p:blipFill>
          <p:spPr>
            <a:xfrm>
              <a:off x="9352211" y="1876729"/>
              <a:ext cx="951362" cy="930376"/>
            </a:xfrm>
            <a:prstGeom prst="rect">
              <a:avLst/>
            </a:prstGeom>
          </p:spPr>
        </p:pic>
        <p:pic>
          <p:nvPicPr>
            <p:cNvPr id="7" name="Picture 6">
              <a:extLst>
                <a:ext uri="{FF2B5EF4-FFF2-40B4-BE49-F238E27FC236}">
                  <a16:creationId xmlns:a16="http://schemas.microsoft.com/office/drawing/2014/main" id="{80C7FDA1-25F7-DAE2-4059-9F7650AA56EC}"/>
                </a:ext>
              </a:extLst>
            </p:cNvPr>
            <p:cNvPicPr>
              <a:picLocks noChangeAspect="1"/>
            </p:cNvPicPr>
            <p:nvPr/>
          </p:nvPicPr>
          <p:blipFill>
            <a:blip r:embed="rId4"/>
            <a:stretch>
              <a:fillRect/>
            </a:stretch>
          </p:blipFill>
          <p:spPr>
            <a:xfrm>
              <a:off x="9352211" y="2844134"/>
              <a:ext cx="951362" cy="930376"/>
            </a:xfrm>
            <a:prstGeom prst="rect">
              <a:avLst/>
            </a:prstGeom>
          </p:spPr>
        </p:pic>
        <p:pic>
          <p:nvPicPr>
            <p:cNvPr id="8" name="Picture 7">
              <a:extLst>
                <a:ext uri="{FF2B5EF4-FFF2-40B4-BE49-F238E27FC236}">
                  <a16:creationId xmlns:a16="http://schemas.microsoft.com/office/drawing/2014/main" id="{54E79511-B39B-3D10-D333-684ED2692CC5}"/>
                </a:ext>
              </a:extLst>
            </p:cNvPr>
            <p:cNvPicPr>
              <a:picLocks noChangeAspect="1"/>
            </p:cNvPicPr>
            <p:nvPr/>
          </p:nvPicPr>
          <p:blipFill>
            <a:blip r:embed="rId5"/>
            <a:stretch>
              <a:fillRect/>
            </a:stretch>
          </p:blipFill>
          <p:spPr>
            <a:xfrm>
              <a:off x="10364720" y="1876729"/>
              <a:ext cx="945170" cy="924321"/>
            </a:xfrm>
            <a:prstGeom prst="rect">
              <a:avLst/>
            </a:prstGeom>
          </p:spPr>
        </p:pic>
        <p:pic>
          <p:nvPicPr>
            <p:cNvPr id="9" name="Picture 8">
              <a:extLst>
                <a:ext uri="{FF2B5EF4-FFF2-40B4-BE49-F238E27FC236}">
                  <a16:creationId xmlns:a16="http://schemas.microsoft.com/office/drawing/2014/main" id="{3DE702C8-D291-D9B2-27A7-0FBF3392503E}"/>
                </a:ext>
              </a:extLst>
            </p:cNvPr>
            <p:cNvPicPr>
              <a:picLocks noChangeAspect="1"/>
            </p:cNvPicPr>
            <p:nvPr/>
          </p:nvPicPr>
          <p:blipFill>
            <a:blip r:embed="rId6"/>
            <a:stretch>
              <a:fillRect/>
            </a:stretch>
          </p:blipFill>
          <p:spPr>
            <a:xfrm>
              <a:off x="7414675" y="1876729"/>
              <a:ext cx="931219" cy="924321"/>
            </a:xfrm>
            <a:prstGeom prst="rect">
              <a:avLst/>
            </a:prstGeom>
          </p:spPr>
        </p:pic>
        <p:pic>
          <p:nvPicPr>
            <p:cNvPr id="10" name="Picture 9">
              <a:extLst>
                <a:ext uri="{FF2B5EF4-FFF2-40B4-BE49-F238E27FC236}">
                  <a16:creationId xmlns:a16="http://schemas.microsoft.com/office/drawing/2014/main" id="{5FF1C71F-B0B5-2F8E-A4B2-51B668FDF7DA}"/>
                </a:ext>
              </a:extLst>
            </p:cNvPr>
            <p:cNvPicPr>
              <a:picLocks noChangeAspect="1"/>
            </p:cNvPicPr>
            <p:nvPr/>
          </p:nvPicPr>
          <p:blipFill>
            <a:blip r:embed="rId7"/>
            <a:stretch>
              <a:fillRect/>
            </a:stretch>
          </p:blipFill>
          <p:spPr>
            <a:xfrm>
              <a:off x="7414675" y="3832324"/>
              <a:ext cx="937715" cy="923925"/>
            </a:xfrm>
            <a:prstGeom prst="rect">
              <a:avLst/>
            </a:prstGeom>
          </p:spPr>
        </p:pic>
        <p:pic>
          <p:nvPicPr>
            <p:cNvPr id="11" name="Picture 10">
              <a:extLst>
                <a:ext uri="{FF2B5EF4-FFF2-40B4-BE49-F238E27FC236}">
                  <a16:creationId xmlns:a16="http://schemas.microsoft.com/office/drawing/2014/main" id="{EAAF2D57-4504-D1F3-2C6D-7ADD50E16B40}"/>
                </a:ext>
              </a:extLst>
            </p:cNvPr>
            <p:cNvPicPr>
              <a:picLocks noChangeAspect="1"/>
            </p:cNvPicPr>
            <p:nvPr/>
          </p:nvPicPr>
          <p:blipFill>
            <a:blip r:embed="rId8"/>
            <a:stretch>
              <a:fillRect/>
            </a:stretch>
          </p:blipFill>
          <p:spPr>
            <a:xfrm>
              <a:off x="8390670" y="2844134"/>
              <a:ext cx="937714" cy="923924"/>
            </a:xfrm>
            <a:prstGeom prst="rect">
              <a:avLst/>
            </a:prstGeom>
          </p:spPr>
        </p:pic>
        <p:pic>
          <p:nvPicPr>
            <p:cNvPr id="12" name="Picture 11">
              <a:extLst>
                <a:ext uri="{FF2B5EF4-FFF2-40B4-BE49-F238E27FC236}">
                  <a16:creationId xmlns:a16="http://schemas.microsoft.com/office/drawing/2014/main" id="{A2F5FC3E-CEFE-3F56-9FE4-F02BFF5E69CD}"/>
                </a:ext>
              </a:extLst>
            </p:cNvPr>
            <p:cNvPicPr>
              <a:picLocks noChangeAspect="1"/>
            </p:cNvPicPr>
            <p:nvPr/>
          </p:nvPicPr>
          <p:blipFill>
            <a:blip r:embed="rId9"/>
            <a:stretch>
              <a:fillRect/>
            </a:stretch>
          </p:blipFill>
          <p:spPr>
            <a:xfrm>
              <a:off x="10364720" y="2844134"/>
              <a:ext cx="923787" cy="910202"/>
            </a:xfrm>
            <a:prstGeom prst="rect">
              <a:avLst/>
            </a:prstGeom>
          </p:spPr>
        </p:pic>
        <p:pic>
          <p:nvPicPr>
            <p:cNvPr id="13" name="Picture 12">
              <a:extLst>
                <a:ext uri="{FF2B5EF4-FFF2-40B4-BE49-F238E27FC236}">
                  <a16:creationId xmlns:a16="http://schemas.microsoft.com/office/drawing/2014/main" id="{CA406561-F9C9-BC6A-F1AA-C7C6E8832FBD}"/>
                </a:ext>
              </a:extLst>
            </p:cNvPr>
            <p:cNvPicPr>
              <a:picLocks noChangeAspect="1"/>
            </p:cNvPicPr>
            <p:nvPr/>
          </p:nvPicPr>
          <p:blipFill>
            <a:blip r:embed="rId10"/>
            <a:stretch>
              <a:fillRect/>
            </a:stretch>
          </p:blipFill>
          <p:spPr>
            <a:xfrm>
              <a:off x="7414675" y="2844134"/>
              <a:ext cx="916995" cy="910202"/>
            </a:xfrm>
            <a:prstGeom prst="rect">
              <a:avLst/>
            </a:prstGeom>
          </p:spPr>
        </p:pic>
        <p:pic>
          <p:nvPicPr>
            <p:cNvPr id="14" name="Picture 13">
              <a:extLst>
                <a:ext uri="{FF2B5EF4-FFF2-40B4-BE49-F238E27FC236}">
                  <a16:creationId xmlns:a16="http://schemas.microsoft.com/office/drawing/2014/main" id="{DE0AF400-41CC-4ED4-097E-26B3161F9FC8}"/>
                </a:ext>
              </a:extLst>
            </p:cNvPr>
            <p:cNvPicPr>
              <a:picLocks noChangeAspect="1"/>
            </p:cNvPicPr>
            <p:nvPr/>
          </p:nvPicPr>
          <p:blipFill>
            <a:blip r:embed="rId11"/>
            <a:stretch>
              <a:fillRect/>
            </a:stretch>
          </p:blipFill>
          <p:spPr>
            <a:xfrm>
              <a:off x="9379786" y="3827799"/>
              <a:ext cx="923787" cy="910202"/>
            </a:xfrm>
            <a:prstGeom prst="rect">
              <a:avLst/>
            </a:prstGeom>
          </p:spPr>
        </p:pic>
        <p:pic>
          <p:nvPicPr>
            <p:cNvPr id="15" name="Picture 14">
              <a:extLst>
                <a:ext uri="{FF2B5EF4-FFF2-40B4-BE49-F238E27FC236}">
                  <a16:creationId xmlns:a16="http://schemas.microsoft.com/office/drawing/2014/main" id="{68915D6B-1BB7-1DBD-7A25-3F326A9E512D}"/>
                </a:ext>
              </a:extLst>
            </p:cNvPr>
            <p:cNvPicPr>
              <a:picLocks noChangeAspect="1"/>
            </p:cNvPicPr>
            <p:nvPr/>
          </p:nvPicPr>
          <p:blipFill>
            <a:blip r:embed="rId12"/>
            <a:stretch>
              <a:fillRect/>
            </a:stretch>
          </p:blipFill>
          <p:spPr>
            <a:xfrm>
              <a:off x="9365543" y="4785610"/>
              <a:ext cx="924698" cy="911100"/>
            </a:xfrm>
            <a:prstGeom prst="rect">
              <a:avLst/>
            </a:prstGeom>
          </p:spPr>
        </p:pic>
        <p:pic>
          <p:nvPicPr>
            <p:cNvPr id="16" name="Picture 15">
              <a:extLst>
                <a:ext uri="{FF2B5EF4-FFF2-40B4-BE49-F238E27FC236}">
                  <a16:creationId xmlns:a16="http://schemas.microsoft.com/office/drawing/2014/main" id="{7E7652F7-2884-01B5-4F4E-D9EC13A9CAF1}"/>
                </a:ext>
              </a:extLst>
            </p:cNvPr>
            <p:cNvPicPr>
              <a:picLocks noChangeAspect="1"/>
            </p:cNvPicPr>
            <p:nvPr/>
          </p:nvPicPr>
          <p:blipFill>
            <a:blip r:embed="rId13"/>
            <a:stretch>
              <a:fillRect/>
            </a:stretch>
          </p:blipFill>
          <p:spPr>
            <a:xfrm>
              <a:off x="10364720" y="3827799"/>
              <a:ext cx="946899" cy="932974"/>
            </a:xfrm>
            <a:prstGeom prst="rect">
              <a:avLst/>
            </a:prstGeom>
          </p:spPr>
        </p:pic>
        <p:pic>
          <p:nvPicPr>
            <p:cNvPr id="17" name="Picture 16">
              <a:extLst>
                <a:ext uri="{FF2B5EF4-FFF2-40B4-BE49-F238E27FC236}">
                  <a16:creationId xmlns:a16="http://schemas.microsoft.com/office/drawing/2014/main" id="{6E92FE88-0847-8A9C-05D6-8EF100CA0DAE}"/>
                </a:ext>
              </a:extLst>
            </p:cNvPr>
            <p:cNvPicPr>
              <a:picLocks noChangeAspect="1"/>
            </p:cNvPicPr>
            <p:nvPr/>
          </p:nvPicPr>
          <p:blipFill>
            <a:blip r:embed="rId14"/>
            <a:stretch>
              <a:fillRect/>
            </a:stretch>
          </p:blipFill>
          <p:spPr>
            <a:xfrm>
              <a:off x="7414675" y="4785610"/>
              <a:ext cx="924108" cy="917263"/>
            </a:xfrm>
            <a:prstGeom prst="rect">
              <a:avLst/>
            </a:prstGeom>
          </p:spPr>
        </p:pic>
        <p:pic>
          <p:nvPicPr>
            <p:cNvPr id="18" name="Picture 17">
              <a:extLst>
                <a:ext uri="{FF2B5EF4-FFF2-40B4-BE49-F238E27FC236}">
                  <a16:creationId xmlns:a16="http://schemas.microsoft.com/office/drawing/2014/main" id="{1E2F4694-E49C-520B-2DC9-040476D5879F}"/>
                </a:ext>
              </a:extLst>
            </p:cNvPr>
            <p:cNvPicPr>
              <a:picLocks noChangeAspect="1"/>
            </p:cNvPicPr>
            <p:nvPr/>
          </p:nvPicPr>
          <p:blipFill>
            <a:blip r:embed="rId15"/>
            <a:stretch>
              <a:fillRect/>
            </a:stretch>
          </p:blipFill>
          <p:spPr>
            <a:xfrm>
              <a:off x="8390670" y="4785610"/>
              <a:ext cx="930954" cy="917263"/>
            </a:xfrm>
            <a:prstGeom prst="rect">
              <a:avLst/>
            </a:prstGeom>
          </p:spPr>
        </p:pic>
        <p:pic>
          <p:nvPicPr>
            <p:cNvPr id="19" name="Picture 18">
              <a:extLst>
                <a:ext uri="{FF2B5EF4-FFF2-40B4-BE49-F238E27FC236}">
                  <a16:creationId xmlns:a16="http://schemas.microsoft.com/office/drawing/2014/main" id="{F954B29F-ADA7-760E-C0D9-A23D1812F1D0}"/>
                </a:ext>
              </a:extLst>
            </p:cNvPr>
            <p:cNvPicPr>
              <a:picLocks noChangeAspect="1"/>
            </p:cNvPicPr>
            <p:nvPr/>
          </p:nvPicPr>
          <p:blipFill>
            <a:blip r:embed="rId16"/>
            <a:stretch>
              <a:fillRect/>
            </a:stretch>
          </p:blipFill>
          <p:spPr>
            <a:xfrm>
              <a:off x="10364720" y="4785610"/>
              <a:ext cx="930953" cy="917263"/>
            </a:xfrm>
            <a:prstGeom prst="rect">
              <a:avLst/>
            </a:prstGeom>
          </p:spPr>
        </p:pic>
      </p:grpSp>
      <p:sp>
        <p:nvSpPr>
          <p:cNvPr id="20" name="Rectangle 19">
            <a:extLst>
              <a:ext uri="{FF2B5EF4-FFF2-40B4-BE49-F238E27FC236}">
                <a16:creationId xmlns:a16="http://schemas.microsoft.com/office/drawing/2014/main" id="{A5C8D8CC-7811-568B-F398-5B78C9E6EC20}"/>
              </a:ext>
            </a:extLst>
          </p:cNvPr>
          <p:cNvSpPr/>
          <p:nvPr/>
        </p:nvSpPr>
        <p:spPr>
          <a:xfrm>
            <a:off x="8662197" y="4300330"/>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69CA3D6B-7ECE-B84A-A2D4-26EB3EBB3E88}"/>
              </a:ext>
            </a:extLst>
          </p:cNvPr>
          <p:cNvSpPr/>
          <p:nvPr/>
        </p:nvSpPr>
        <p:spPr>
          <a:xfrm>
            <a:off x="9644723" y="4300330"/>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2EF1BAFD-B5C7-EEDA-7BC7-5FF2441D97DF}"/>
              </a:ext>
            </a:extLst>
          </p:cNvPr>
          <p:cNvSpPr/>
          <p:nvPr/>
        </p:nvSpPr>
        <p:spPr>
          <a:xfrm>
            <a:off x="10135986" y="4300330"/>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0EFB1FE-AA22-388E-9C00-1BBC4EB9589D}"/>
              </a:ext>
            </a:extLst>
          </p:cNvPr>
          <p:cNvSpPr/>
          <p:nvPr/>
        </p:nvSpPr>
        <p:spPr>
          <a:xfrm>
            <a:off x="8662197" y="47686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DDCBAE7-D87E-0281-FE50-BA7D34183CB7}"/>
              </a:ext>
            </a:extLst>
          </p:cNvPr>
          <p:cNvSpPr/>
          <p:nvPr/>
        </p:nvSpPr>
        <p:spPr>
          <a:xfrm>
            <a:off x="8662197" y="5242030"/>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C494DC33-D98C-FB61-A60C-14B07BAF1EE9}"/>
              </a:ext>
            </a:extLst>
          </p:cNvPr>
          <p:cNvSpPr/>
          <p:nvPr/>
        </p:nvSpPr>
        <p:spPr>
          <a:xfrm>
            <a:off x="9153460" y="5710388"/>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D1FB47E5-66C1-1F68-D7BA-1E37CFA994CA}"/>
              </a:ext>
            </a:extLst>
          </p:cNvPr>
          <p:cNvSpPr/>
          <p:nvPr/>
        </p:nvSpPr>
        <p:spPr>
          <a:xfrm>
            <a:off x="9644723" y="47686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A9896F2-08E5-3E4B-4C23-3F8D7AC0E324}"/>
              </a:ext>
            </a:extLst>
          </p:cNvPr>
          <p:cNvSpPr/>
          <p:nvPr/>
        </p:nvSpPr>
        <p:spPr>
          <a:xfrm>
            <a:off x="10135986" y="47686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946ABA36-DBC1-5B63-C594-36A260CD6625}"/>
              </a:ext>
            </a:extLst>
          </p:cNvPr>
          <p:cNvSpPr/>
          <p:nvPr/>
        </p:nvSpPr>
        <p:spPr>
          <a:xfrm>
            <a:off x="8662197" y="57103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D54A3F9-C72F-2487-5025-81CE537E1A90}"/>
              </a:ext>
            </a:extLst>
          </p:cNvPr>
          <p:cNvSpPr/>
          <p:nvPr/>
        </p:nvSpPr>
        <p:spPr>
          <a:xfrm>
            <a:off x="9644723" y="57103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D7E91147-0541-4DEE-3062-757905DFA526}"/>
              </a:ext>
            </a:extLst>
          </p:cNvPr>
          <p:cNvSpPr/>
          <p:nvPr/>
        </p:nvSpPr>
        <p:spPr>
          <a:xfrm>
            <a:off x="9153460" y="4759422"/>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A7DC663E-C339-A26D-8A6D-D36986B0BB2B}"/>
              </a:ext>
            </a:extLst>
          </p:cNvPr>
          <p:cNvSpPr/>
          <p:nvPr/>
        </p:nvSpPr>
        <p:spPr>
          <a:xfrm>
            <a:off x="10135986" y="5710388"/>
            <a:ext cx="45720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D491E338-0461-8596-91C1-881B495CEC4E}"/>
              </a:ext>
            </a:extLst>
          </p:cNvPr>
          <p:cNvCxnSpPr>
            <a:cxnSpLocks/>
            <a:stCxn id="3" idx="3"/>
          </p:cNvCxnSpPr>
          <p:nvPr/>
        </p:nvCxnSpPr>
        <p:spPr>
          <a:xfrm>
            <a:off x="7402627" y="3816989"/>
            <a:ext cx="1158277" cy="1497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Arrow: Down 32">
            <a:extLst>
              <a:ext uri="{FF2B5EF4-FFF2-40B4-BE49-F238E27FC236}">
                <a16:creationId xmlns:a16="http://schemas.microsoft.com/office/drawing/2014/main" id="{857E5A91-6253-B08D-42A9-5CD9E77BE485}"/>
              </a:ext>
            </a:extLst>
          </p:cNvPr>
          <p:cNvSpPr/>
          <p:nvPr/>
        </p:nvSpPr>
        <p:spPr>
          <a:xfrm>
            <a:off x="9305860" y="4897379"/>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8455EEA2-304E-A1D2-3075-5B46AA3732A7}"/>
              </a:ext>
            </a:extLst>
          </p:cNvPr>
          <p:cNvSpPr/>
          <p:nvPr/>
        </p:nvSpPr>
        <p:spPr>
          <a:xfrm>
            <a:off x="9644723" y="5232764"/>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371BE26D-2E10-FB26-0B20-AE09D51F5E9A}"/>
              </a:ext>
            </a:extLst>
          </p:cNvPr>
          <p:cNvSpPr/>
          <p:nvPr/>
        </p:nvSpPr>
        <p:spPr>
          <a:xfrm>
            <a:off x="10135986" y="5232764"/>
            <a:ext cx="457200" cy="42407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F5CA7983-BEB2-AA37-0960-DD7E211558B0}"/>
              </a:ext>
            </a:extLst>
          </p:cNvPr>
          <p:cNvSpPr/>
          <p:nvPr/>
        </p:nvSpPr>
        <p:spPr>
          <a:xfrm rot="16200000" flipH="1" flipV="1">
            <a:off x="9805012" y="5370723"/>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13F3058E-39A4-F6AC-3E73-4703F678CF5F}"/>
              </a:ext>
            </a:extLst>
          </p:cNvPr>
          <p:cNvSpPr/>
          <p:nvPr/>
        </p:nvSpPr>
        <p:spPr>
          <a:xfrm rot="16200000" flipH="1" flipV="1">
            <a:off x="10277522" y="5374923"/>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Arrow: Down 77">
            <a:extLst>
              <a:ext uri="{FF2B5EF4-FFF2-40B4-BE49-F238E27FC236}">
                <a16:creationId xmlns:a16="http://schemas.microsoft.com/office/drawing/2014/main" id="{F22624BC-21B9-730A-CFFF-5DC988064D42}"/>
              </a:ext>
            </a:extLst>
          </p:cNvPr>
          <p:cNvSpPr/>
          <p:nvPr/>
        </p:nvSpPr>
        <p:spPr>
          <a:xfrm flipV="1">
            <a:off x="9305860" y="5839079"/>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Arrow: Down 78">
            <a:extLst>
              <a:ext uri="{FF2B5EF4-FFF2-40B4-BE49-F238E27FC236}">
                <a16:creationId xmlns:a16="http://schemas.microsoft.com/office/drawing/2014/main" id="{D945BD1F-DB3C-1EAA-CC74-5B487AEC9B21}"/>
              </a:ext>
            </a:extLst>
          </p:cNvPr>
          <p:cNvSpPr/>
          <p:nvPr/>
        </p:nvSpPr>
        <p:spPr>
          <a:xfrm rot="5400000" flipV="1">
            <a:off x="8835929" y="5370722"/>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Arrow: Down 79">
            <a:extLst>
              <a:ext uri="{FF2B5EF4-FFF2-40B4-BE49-F238E27FC236}">
                <a16:creationId xmlns:a16="http://schemas.microsoft.com/office/drawing/2014/main" id="{F39C3460-B394-EB7F-7823-077B2B27D05A}"/>
              </a:ext>
            </a:extLst>
          </p:cNvPr>
          <p:cNvSpPr/>
          <p:nvPr/>
        </p:nvSpPr>
        <p:spPr>
          <a:xfrm>
            <a:off x="9305860" y="4457671"/>
            <a:ext cx="152400" cy="16668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3" name="Picture 82" descr="A screenshot of a video game&#10;&#10;Description automatically generated">
            <a:extLst>
              <a:ext uri="{FF2B5EF4-FFF2-40B4-BE49-F238E27FC236}">
                <a16:creationId xmlns:a16="http://schemas.microsoft.com/office/drawing/2014/main" id="{EEB26A2F-1C82-9141-B53D-969B62FCC9E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21446807">
            <a:off x="4752788" y="143845"/>
            <a:ext cx="4109889" cy="23118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2810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22" grpId="0" animBg="1"/>
      <p:bldP spid="23" grpId="0" animBg="1"/>
      <p:bldP spid="24" grpId="0" animBg="1"/>
      <p:bldP spid="27" grpId="0" animBg="1"/>
      <p:bldP spid="29" grpId="0" animBg="1"/>
      <p:bldP spid="25" grpId="0" animBg="1"/>
      <p:bldP spid="26" grpId="0" animBg="1"/>
      <p:bldP spid="28" grpId="0" animBg="1"/>
      <p:bldP spid="30" grpId="0" animBg="1"/>
      <p:bldP spid="74" grpId="0" animBg="1"/>
      <p:bldP spid="31" grpId="0" animBg="1"/>
      <p:bldP spid="33" grpId="0" animBg="1"/>
      <p:bldP spid="75" grpId="0" animBg="1"/>
      <p:bldP spid="76" grpId="0" animBg="1"/>
      <p:bldP spid="34" grpId="0" animBg="1"/>
      <p:bldP spid="35" grpId="0" animBg="1"/>
      <p:bldP spid="78" grpId="0" animBg="1"/>
      <p:bldP spid="79" grpId="0" animBg="1"/>
      <p:bldP spid="8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3B4D4C-CD31-32AC-4EE9-E0EEF87943FF}"/>
              </a:ext>
            </a:extLst>
          </p:cNvPr>
          <p:cNvSpPr>
            <a:spLocks noGrp="1"/>
          </p:cNvSpPr>
          <p:nvPr>
            <p:ph type="title"/>
          </p:nvPr>
        </p:nvSpPr>
        <p:spPr>
          <a:xfrm>
            <a:off x="368807" y="116330"/>
            <a:ext cx="4559301" cy="856397"/>
          </a:xfrm>
        </p:spPr>
        <p:txBody>
          <a:bodyPr anchor="ctr">
            <a:normAutofit/>
          </a:bodyPr>
          <a:lstStyle/>
          <a:p>
            <a:r>
              <a:rPr lang="en-GB" dirty="0"/>
              <a:t>Examples</a:t>
            </a:r>
          </a:p>
        </p:txBody>
      </p:sp>
      <p:sp>
        <p:nvSpPr>
          <p:cNvPr id="3" name="Content Placeholder 2">
            <a:extLst>
              <a:ext uri="{FF2B5EF4-FFF2-40B4-BE49-F238E27FC236}">
                <a16:creationId xmlns:a16="http://schemas.microsoft.com/office/drawing/2014/main" id="{2B112F42-9725-7CBA-CB3E-F2C64BD3446F}"/>
              </a:ext>
            </a:extLst>
          </p:cNvPr>
          <p:cNvSpPr>
            <a:spLocks noGrp="1"/>
          </p:cNvSpPr>
          <p:nvPr>
            <p:ph idx="1"/>
          </p:nvPr>
        </p:nvSpPr>
        <p:spPr>
          <a:xfrm>
            <a:off x="219455" y="972728"/>
            <a:ext cx="7902871" cy="5610952"/>
          </a:xfrm>
        </p:spPr>
        <p:txBody>
          <a:bodyPr anchor="ctr">
            <a:normAutofit fontScale="92500" lnSpcReduction="10000"/>
          </a:bodyPr>
          <a:lstStyle/>
          <a:p>
            <a:pPr>
              <a:lnSpc>
                <a:spcPct val="110000"/>
              </a:lnSpc>
            </a:pPr>
            <a:r>
              <a:rPr lang="en-GB" dirty="0"/>
              <a:t>Sudoku – Logic-based game.</a:t>
            </a:r>
          </a:p>
          <a:p>
            <a:pPr>
              <a:lnSpc>
                <a:spcPct val="110000"/>
              </a:lnSpc>
            </a:pPr>
            <a:r>
              <a:rPr lang="en-GB" dirty="0"/>
              <a:t>Problem:</a:t>
            </a:r>
          </a:p>
          <a:p>
            <a:pPr lvl="1">
              <a:lnSpc>
                <a:spcPct val="110000"/>
              </a:lnSpc>
            </a:pPr>
            <a:r>
              <a:rPr lang="en-GB" sz="1600" dirty="0"/>
              <a:t>A 9x9 array of squares (also a 3x3 array of 3x3 square blocks) is provided. Some squares are populated with numbers, where the rest are blank. The numbers are not random but set so the player can reach the solution.</a:t>
            </a:r>
          </a:p>
          <a:p>
            <a:pPr>
              <a:lnSpc>
                <a:spcPct val="110000"/>
              </a:lnSpc>
            </a:pPr>
            <a:r>
              <a:rPr lang="en-GB" dirty="0"/>
              <a:t>Rules:</a:t>
            </a:r>
          </a:p>
          <a:p>
            <a:pPr marL="228600" lvl="1" indent="0">
              <a:lnSpc>
                <a:spcPct val="110000"/>
              </a:lnSpc>
              <a:buNone/>
            </a:pPr>
            <a:r>
              <a:rPr lang="en-GB" sz="1600" dirty="0"/>
              <a:t>1) The player chooses a blank square to fill in with a number between 1 and 9. </a:t>
            </a:r>
          </a:p>
          <a:p>
            <a:pPr marL="228600" lvl="1" indent="0">
              <a:lnSpc>
                <a:spcPct val="110000"/>
              </a:lnSpc>
              <a:buNone/>
            </a:pPr>
            <a:r>
              <a:rPr lang="en-GB" sz="1600" dirty="0"/>
              <a:t>2) The player cannot choose a square with a “given number”. These must remain immutable.</a:t>
            </a:r>
          </a:p>
          <a:p>
            <a:pPr marL="228600" lvl="1" indent="0">
              <a:lnSpc>
                <a:spcPct val="110000"/>
              </a:lnSpc>
              <a:buNone/>
            </a:pPr>
            <a:r>
              <a:rPr lang="en-GB" sz="1600" dirty="0"/>
              <a:t>3) Step 1 is repeated until all squares are filled.</a:t>
            </a:r>
          </a:p>
          <a:p>
            <a:pPr>
              <a:lnSpc>
                <a:spcPct val="110000"/>
              </a:lnSpc>
            </a:pPr>
            <a:r>
              <a:rPr lang="en-GB" dirty="0"/>
              <a:t>Solution:</a:t>
            </a:r>
          </a:p>
          <a:p>
            <a:pPr marL="571500" lvl="1" indent="-342900">
              <a:lnSpc>
                <a:spcPct val="110000"/>
              </a:lnSpc>
              <a:buAutoNum type="arabicParenR"/>
            </a:pPr>
            <a:r>
              <a:rPr lang="en-GB" sz="1600" dirty="0"/>
              <a:t>All nine 3x3 blocks contain 9 unique, non-repeating numbers within the range [1, 9].</a:t>
            </a:r>
          </a:p>
          <a:p>
            <a:pPr marL="571500" lvl="1" indent="-342900">
              <a:lnSpc>
                <a:spcPct val="110000"/>
              </a:lnSpc>
              <a:buAutoNum type="arabicParenR"/>
            </a:pPr>
            <a:r>
              <a:rPr lang="en-GB" sz="1600" dirty="0"/>
              <a:t>All nine 9x1 rows contain 9 unique, non-repeating numbers in the range [1, 9].</a:t>
            </a:r>
          </a:p>
          <a:p>
            <a:pPr marL="571500" lvl="1" indent="-342900">
              <a:lnSpc>
                <a:spcPct val="110000"/>
              </a:lnSpc>
              <a:buAutoNum type="arabicParenR"/>
            </a:pPr>
            <a:r>
              <a:rPr lang="en-GB" sz="1600" dirty="0"/>
              <a:t>All nine 1x9 columns contain 9 unique, non-repeating numbers in the range [1, 9].</a:t>
            </a:r>
          </a:p>
        </p:txBody>
      </p:sp>
      <p:pic>
        <p:nvPicPr>
          <p:cNvPr id="4" name="Picture 2" descr="Image result for Sudoku">
            <a:extLst>
              <a:ext uri="{FF2B5EF4-FFF2-40B4-BE49-F238E27FC236}">
                <a16:creationId xmlns:a16="http://schemas.microsoft.com/office/drawing/2014/main" id="{EEF95444-5BA8-D29A-0992-20611D6B2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41781" y="1621080"/>
            <a:ext cx="3615839" cy="361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635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E3CF-ED66-8F50-8A65-7613B1ECCE7B}"/>
              </a:ext>
            </a:extLst>
          </p:cNvPr>
          <p:cNvSpPr>
            <a:spLocks noGrp="1"/>
          </p:cNvSpPr>
          <p:nvPr>
            <p:ph type="title"/>
          </p:nvPr>
        </p:nvSpPr>
        <p:spPr>
          <a:xfrm>
            <a:off x="1219200" y="365125"/>
            <a:ext cx="9493249" cy="809294"/>
          </a:xfrm>
        </p:spPr>
        <p:txBody>
          <a:bodyPr>
            <a:normAutofit/>
          </a:bodyPr>
          <a:lstStyle/>
          <a:p>
            <a:r>
              <a:rPr lang="en-GB" dirty="0"/>
              <a:t>The Plan:</a:t>
            </a:r>
          </a:p>
        </p:txBody>
      </p:sp>
      <p:sp>
        <p:nvSpPr>
          <p:cNvPr id="3" name="Content Placeholder 2">
            <a:extLst>
              <a:ext uri="{FF2B5EF4-FFF2-40B4-BE49-F238E27FC236}">
                <a16:creationId xmlns:a16="http://schemas.microsoft.com/office/drawing/2014/main" id="{1D4A09F8-11CA-AB0F-CFE9-E1DCF5AC2BEA}"/>
              </a:ext>
            </a:extLst>
          </p:cNvPr>
          <p:cNvSpPr>
            <a:spLocks noGrp="1"/>
          </p:cNvSpPr>
          <p:nvPr>
            <p:ph idx="1"/>
          </p:nvPr>
        </p:nvSpPr>
        <p:spPr>
          <a:xfrm>
            <a:off x="1219199" y="1629452"/>
            <a:ext cx="9493250" cy="3419249"/>
          </a:xfrm>
        </p:spPr>
        <p:txBody>
          <a:bodyPr>
            <a:normAutofit fontScale="85000" lnSpcReduction="10000"/>
          </a:bodyPr>
          <a:lstStyle/>
          <a:p>
            <a:r>
              <a:rPr lang="en-GB" sz="1800" dirty="0"/>
              <a:t>A History of Genres in Games</a:t>
            </a:r>
          </a:p>
          <a:p>
            <a:r>
              <a:rPr lang="en-GB" sz="1800" dirty="0"/>
              <a:t>Design Considerations</a:t>
            </a:r>
          </a:p>
          <a:p>
            <a:r>
              <a:rPr lang="en-GB" sz="1800" dirty="0"/>
              <a:t>Where have I seen that before?</a:t>
            </a:r>
          </a:p>
          <a:p>
            <a:r>
              <a:rPr lang="en-GB" sz="1800" dirty="0"/>
              <a:t>Anatomy of a Puzzle</a:t>
            </a:r>
          </a:p>
          <a:p>
            <a:r>
              <a:rPr lang="en-GB" sz="1800" dirty="0"/>
              <a:t>Puzzle Games vs Puzzles IN games</a:t>
            </a:r>
          </a:p>
          <a:p>
            <a:r>
              <a:rPr lang="en-GB" sz="1800" dirty="0"/>
              <a:t>Types of Puzzle Games</a:t>
            </a:r>
          </a:p>
          <a:p>
            <a:r>
              <a:rPr lang="en-GB" sz="1800" dirty="0"/>
              <a:t>Examples and notable firsts</a:t>
            </a:r>
          </a:p>
          <a:p>
            <a:r>
              <a:rPr lang="en-GB" sz="1800" dirty="0"/>
              <a:t>Props Revisited</a:t>
            </a:r>
          </a:p>
          <a:p>
            <a:r>
              <a:rPr lang="en-GB" sz="1800" dirty="0"/>
              <a:t>Randomisation</a:t>
            </a:r>
          </a:p>
        </p:txBody>
      </p:sp>
    </p:spTree>
    <p:extLst>
      <p:ext uri="{BB962C8B-B14F-4D97-AF65-F5344CB8AC3E}">
        <p14:creationId xmlns:p14="http://schemas.microsoft.com/office/powerpoint/2010/main" val="614277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A351-0355-8260-CFDB-535AB84D2838}"/>
              </a:ext>
            </a:extLst>
          </p:cNvPr>
          <p:cNvSpPr>
            <a:spLocks noGrp="1"/>
          </p:cNvSpPr>
          <p:nvPr>
            <p:ph type="title"/>
          </p:nvPr>
        </p:nvSpPr>
        <p:spPr>
          <a:xfrm>
            <a:off x="1219200" y="365125"/>
            <a:ext cx="9493249" cy="854075"/>
          </a:xfrm>
        </p:spPr>
        <p:txBody>
          <a:bodyPr>
            <a:normAutofit/>
          </a:bodyPr>
          <a:lstStyle/>
          <a:p>
            <a:r>
              <a:rPr lang="en-GB" dirty="0"/>
              <a:t>Props  </a:t>
            </a:r>
          </a:p>
        </p:txBody>
      </p:sp>
      <p:sp>
        <p:nvSpPr>
          <p:cNvPr id="3" name="Content Placeholder 2">
            <a:extLst>
              <a:ext uri="{FF2B5EF4-FFF2-40B4-BE49-F238E27FC236}">
                <a16:creationId xmlns:a16="http://schemas.microsoft.com/office/drawing/2014/main" id="{DEFC4F85-8F21-2183-CB34-AD0CB9B67996}"/>
              </a:ext>
            </a:extLst>
          </p:cNvPr>
          <p:cNvSpPr>
            <a:spLocks noGrp="1"/>
          </p:cNvSpPr>
          <p:nvPr>
            <p:ph idx="1"/>
          </p:nvPr>
        </p:nvSpPr>
        <p:spPr>
          <a:xfrm>
            <a:off x="1219200" y="1316736"/>
            <a:ext cx="5742432" cy="5047488"/>
          </a:xfrm>
        </p:spPr>
        <p:txBody>
          <a:bodyPr>
            <a:normAutofit/>
          </a:bodyPr>
          <a:lstStyle/>
          <a:p>
            <a:r>
              <a:rPr lang="en-GB" dirty="0"/>
              <a:t>We looked at the anatomy of a puzzle earlier and mentioned props.</a:t>
            </a:r>
          </a:p>
          <a:p>
            <a:r>
              <a:rPr lang="en-GB" dirty="0"/>
              <a:t>The elements manipulated in a puzzle game are props – the visual elements with that player interacts with.</a:t>
            </a:r>
          </a:p>
          <a:p>
            <a:r>
              <a:rPr lang="en-GB" dirty="0"/>
              <a:t>The props can be related to the theme of the game, which is important when integrating the puzzle into a larger game (the sliding tile puzzle in Forewarned).</a:t>
            </a:r>
          </a:p>
          <a:p>
            <a:r>
              <a:rPr lang="en-GB" dirty="0"/>
              <a:t>This introduces a level of abstraction – we can swap out the props whilst retaining the underlying puzzle (problem, rules, solution). For example, Sudoku can be reworked to use 9 unique colours rather than numbers.</a:t>
            </a:r>
          </a:p>
        </p:txBody>
      </p:sp>
      <p:pic>
        <p:nvPicPr>
          <p:cNvPr id="4" name="Picture 3">
            <a:extLst>
              <a:ext uri="{FF2B5EF4-FFF2-40B4-BE49-F238E27FC236}">
                <a16:creationId xmlns:a16="http://schemas.microsoft.com/office/drawing/2014/main" id="{8E4A02E8-4EC8-D9CF-5456-0BA444FCF6B7}"/>
              </a:ext>
            </a:extLst>
          </p:cNvPr>
          <p:cNvPicPr>
            <a:picLocks noChangeAspect="1"/>
          </p:cNvPicPr>
          <p:nvPr/>
        </p:nvPicPr>
        <p:blipFill>
          <a:blip r:embed="rId2"/>
          <a:stretch>
            <a:fillRect/>
          </a:stretch>
        </p:blipFill>
        <p:spPr>
          <a:xfrm>
            <a:off x="7398829" y="1316736"/>
            <a:ext cx="4124325" cy="4772025"/>
          </a:xfrm>
          <a:prstGeom prst="rect">
            <a:avLst/>
          </a:prstGeom>
        </p:spPr>
      </p:pic>
    </p:spTree>
    <p:extLst>
      <p:ext uri="{BB962C8B-B14F-4D97-AF65-F5344CB8AC3E}">
        <p14:creationId xmlns:p14="http://schemas.microsoft.com/office/powerpoint/2010/main" val="1972087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C4B0-2B33-7C53-622C-B132AA62FD2D}"/>
              </a:ext>
            </a:extLst>
          </p:cNvPr>
          <p:cNvSpPr>
            <a:spLocks noGrp="1"/>
          </p:cNvSpPr>
          <p:nvPr>
            <p:ph type="title"/>
          </p:nvPr>
        </p:nvSpPr>
        <p:spPr>
          <a:xfrm>
            <a:off x="158496" y="130746"/>
            <a:ext cx="9493249" cy="805307"/>
          </a:xfrm>
        </p:spPr>
        <p:txBody>
          <a:bodyPr>
            <a:normAutofit/>
          </a:bodyPr>
          <a:lstStyle/>
          <a:p>
            <a:r>
              <a:rPr lang="en-GB" dirty="0"/>
              <a:t>Randomisation and Difficulty Scaling</a:t>
            </a:r>
          </a:p>
        </p:txBody>
      </p:sp>
      <p:sp>
        <p:nvSpPr>
          <p:cNvPr id="3" name="Content Placeholder 2">
            <a:extLst>
              <a:ext uri="{FF2B5EF4-FFF2-40B4-BE49-F238E27FC236}">
                <a16:creationId xmlns:a16="http://schemas.microsoft.com/office/drawing/2014/main" id="{65D6D5D5-AAA0-F7F2-79A0-CF7407BD11B8}"/>
              </a:ext>
            </a:extLst>
          </p:cNvPr>
          <p:cNvSpPr>
            <a:spLocks noGrp="1"/>
          </p:cNvSpPr>
          <p:nvPr>
            <p:ph idx="1"/>
          </p:nvPr>
        </p:nvSpPr>
        <p:spPr>
          <a:xfrm>
            <a:off x="158496" y="1353312"/>
            <a:ext cx="11826240" cy="4971288"/>
          </a:xfrm>
        </p:spPr>
        <p:txBody>
          <a:bodyPr/>
          <a:lstStyle/>
          <a:p>
            <a:r>
              <a:rPr lang="en-GB" dirty="0"/>
              <a:t>Randomisation can be a useful mechanic to introduce some variability and lend to the replay value.</a:t>
            </a:r>
          </a:p>
          <a:p>
            <a:r>
              <a:rPr lang="en-GB" dirty="0"/>
              <a:t>These can be accomplished by randomising:</a:t>
            </a:r>
          </a:p>
          <a:p>
            <a:pPr lvl="1"/>
            <a:r>
              <a:rPr lang="en-GB" dirty="0"/>
              <a:t>The starting conditions of the game, so every play is different.</a:t>
            </a:r>
          </a:p>
          <a:p>
            <a:pPr lvl="1"/>
            <a:r>
              <a:rPr lang="en-GB" dirty="0"/>
              <a:t>Elements. New things can be randomly inserted to vary the play and playstyle. </a:t>
            </a:r>
          </a:p>
          <a:p>
            <a:r>
              <a:rPr lang="en-GB" dirty="0"/>
              <a:t>Consideration would need to be given as to how this is done. Too much randomisation may unbalance the flow of the game. Make sure you know what needs to be kept constant/ consistent to keep the game playable.</a:t>
            </a:r>
          </a:p>
          <a:p>
            <a:pPr lvl="1"/>
            <a:r>
              <a:rPr lang="en-GB" dirty="0"/>
              <a:t>Example – Tetris has a random starting prop, but there are only a few different shapes available. Regardless of which piece comes first, it will be playable with any that follow.</a:t>
            </a:r>
          </a:p>
          <a:p>
            <a:r>
              <a:rPr lang="en-GB" dirty="0"/>
              <a:t>Sudoku scales its difficulty by removing “given numbers” from the board and leaving more blanks for the player. Crosswords rely on the difficulty of the clues provided, such as cryptic crosswords.</a:t>
            </a:r>
          </a:p>
          <a:p>
            <a:endParaRPr lang="en-GB" dirty="0"/>
          </a:p>
        </p:txBody>
      </p:sp>
    </p:spTree>
    <p:extLst>
      <p:ext uri="{BB962C8B-B14F-4D97-AF65-F5344CB8AC3E}">
        <p14:creationId xmlns:p14="http://schemas.microsoft.com/office/powerpoint/2010/main" val="2953613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6255-F899-6E9B-212C-28A2EE255DFB}"/>
              </a:ext>
            </a:extLst>
          </p:cNvPr>
          <p:cNvSpPr>
            <a:spLocks noGrp="1"/>
          </p:cNvSpPr>
          <p:nvPr>
            <p:ph type="title"/>
          </p:nvPr>
        </p:nvSpPr>
        <p:spPr>
          <a:xfrm>
            <a:off x="1227328" y="180602"/>
            <a:ext cx="9493249" cy="791959"/>
          </a:xfrm>
        </p:spPr>
        <p:txBody>
          <a:bodyPr/>
          <a:lstStyle/>
          <a:p>
            <a:r>
              <a:rPr lang="en-GB" dirty="0"/>
              <a:t>Platform Games/ Platformers</a:t>
            </a:r>
          </a:p>
        </p:txBody>
      </p:sp>
      <p:sp>
        <p:nvSpPr>
          <p:cNvPr id="3" name="Content Placeholder 2">
            <a:extLst>
              <a:ext uri="{FF2B5EF4-FFF2-40B4-BE49-F238E27FC236}">
                <a16:creationId xmlns:a16="http://schemas.microsoft.com/office/drawing/2014/main" id="{A19D4C8C-1D39-99FF-9071-B3F4BE86502E}"/>
              </a:ext>
            </a:extLst>
          </p:cNvPr>
          <p:cNvSpPr>
            <a:spLocks noGrp="1"/>
          </p:cNvSpPr>
          <p:nvPr>
            <p:ph idx="1"/>
          </p:nvPr>
        </p:nvSpPr>
        <p:spPr>
          <a:xfrm>
            <a:off x="149660" y="1443122"/>
            <a:ext cx="8423262" cy="4654170"/>
          </a:xfrm>
        </p:spPr>
        <p:txBody>
          <a:bodyPr>
            <a:normAutofit/>
          </a:bodyPr>
          <a:lstStyle/>
          <a:p>
            <a:r>
              <a:rPr lang="en-GB" dirty="0"/>
              <a:t>Sub-Genres of Platformer:</a:t>
            </a:r>
          </a:p>
          <a:p>
            <a:pPr lvl="1"/>
            <a:r>
              <a:rPr lang="en-GB" dirty="0"/>
              <a:t>Run-and-Gun – A hybrid of platform and shoot-em-up. The focus is on attacking rather than problem solving and puzzles.</a:t>
            </a:r>
          </a:p>
          <a:p>
            <a:pPr lvl="2"/>
            <a:r>
              <a:rPr lang="en-GB" dirty="0"/>
              <a:t>Contra</a:t>
            </a:r>
          </a:p>
          <a:p>
            <a:pPr lvl="2"/>
            <a:r>
              <a:rPr lang="en-GB" dirty="0"/>
              <a:t>Cuphead</a:t>
            </a:r>
          </a:p>
          <a:p>
            <a:pPr lvl="2"/>
            <a:r>
              <a:rPr lang="en-GB" dirty="0"/>
              <a:t>Commando</a:t>
            </a:r>
          </a:p>
          <a:p>
            <a:pPr marL="411480" lvl="2" indent="0">
              <a:buNone/>
            </a:pPr>
            <a:endParaRPr lang="en-GB" dirty="0"/>
          </a:p>
          <a:p>
            <a:pPr lvl="1"/>
            <a:r>
              <a:rPr lang="en-GB" dirty="0"/>
              <a:t>Puzzle Platformers – Puzzle is integral to gameplay, in addition to navigating a platform-based environment. Games like </a:t>
            </a:r>
            <a:r>
              <a:rPr lang="en-GB" i="1" dirty="0"/>
              <a:t>Lemmings</a:t>
            </a:r>
            <a:r>
              <a:rPr lang="en-GB" dirty="0"/>
              <a:t> and </a:t>
            </a:r>
            <a:r>
              <a:rPr lang="en-GB" i="1" dirty="0"/>
              <a:t>Doki </a:t>
            </a:r>
            <a:r>
              <a:rPr lang="en-GB" i="1" dirty="0" err="1"/>
              <a:t>Doki</a:t>
            </a:r>
            <a:r>
              <a:rPr lang="en-GB" i="1" dirty="0"/>
              <a:t> Penguin Land </a:t>
            </a:r>
            <a:r>
              <a:rPr lang="en-GB" dirty="0"/>
              <a:t>involve guiding/shepherding characters to points on the map in order to save them. </a:t>
            </a:r>
            <a:r>
              <a:rPr lang="en-GB" i="1" dirty="0"/>
              <a:t>Portal</a:t>
            </a:r>
            <a:r>
              <a:rPr lang="en-GB" dirty="0"/>
              <a:t> uses physics and platform mechanics to solve puzzles. </a:t>
            </a:r>
            <a:r>
              <a:rPr lang="en-GB" i="1" dirty="0"/>
              <a:t>Braid </a:t>
            </a:r>
            <a:r>
              <a:rPr lang="en-GB" dirty="0"/>
              <a:t>use time manipulation as a means to solve puzzles. </a:t>
            </a:r>
            <a:endParaRPr lang="en-GB" i="1" dirty="0"/>
          </a:p>
          <a:p>
            <a:pPr lvl="2"/>
            <a:r>
              <a:rPr lang="en-GB" dirty="0"/>
              <a:t>The Lost Vikings</a:t>
            </a:r>
          </a:p>
          <a:p>
            <a:pPr lvl="2"/>
            <a:r>
              <a:rPr lang="en-GB" dirty="0"/>
              <a:t>Portal 2</a:t>
            </a:r>
          </a:p>
          <a:p>
            <a:pPr lvl="2"/>
            <a:r>
              <a:rPr lang="en-GB" dirty="0"/>
              <a:t>Fez</a:t>
            </a:r>
          </a:p>
          <a:p>
            <a:pPr marL="411480" lvl="2" indent="0">
              <a:buNone/>
            </a:pPr>
            <a:endParaRPr lang="en-GB" dirty="0"/>
          </a:p>
        </p:txBody>
      </p:sp>
      <p:pic>
        <p:nvPicPr>
          <p:cNvPr id="11" name="Picture 10" descr="A cartoon character in a video game&#10;&#10;Description automatically generated">
            <a:extLst>
              <a:ext uri="{FF2B5EF4-FFF2-40B4-BE49-F238E27FC236}">
                <a16:creationId xmlns:a16="http://schemas.microsoft.com/office/drawing/2014/main" id="{44847195-FBC4-C104-9D13-0A21CB2BA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319" y="1564189"/>
            <a:ext cx="3330020" cy="1864811"/>
          </a:xfrm>
          <a:prstGeom prst="rect">
            <a:avLst/>
          </a:prstGeom>
        </p:spPr>
      </p:pic>
      <p:sp>
        <p:nvSpPr>
          <p:cNvPr id="12" name="TextBox 11">
            <a:extLst>
              <a:ext uri="{FF2B5EF4-FFF2-40B4-BE49-F238E27FC236}">
                <a16:creationId xmlns:a16="http://schemas.microsoft.com/office/drawing/2014/main" id="{57575E15-2B1D-0CE5-C1E9-4027E8462D45}"/>
              </a:ext>
            </a:extLst>
          </p:cNvPr>
          <p:cNvSpPr txBox="1"/>
          <p:nvPr/>
        </p:nvSpPr>
        <p:spPr>
          <a:xfrm>
            <a:off x="10686702" y="3429000"/>
            <a:ext cx="1352099" cy="215444"/>
          </a:xfrm>
          <a:prstGeom prst="rect">
            <a:avLst/>
          </a:prstGeom>
          <a:noFill/>
        </p:spPr>
        <p:txBody>
          <a:bodyPr wrap="square" rtlCol="0">
            <a:spAutoFit/>
          </a:bodyPr>
          <a:lstStyle/>
          <a:p>
            <a:r>
              <a:rPr lang="en-GB" sz="800" dirty="0"/>
              <a:t>Cuphead ©Studio MDHR</a:t>
            </a:r>
          </a:p>
        </p:txBody>
      </p:sp>
      <p:pic>
        <p:nvPicPr>
          <p:cNvPr id="14" name="Picture 13" descr="A video game of a room with a laser beam&#10;&#10;Description automatically generated">
            <a:extLst>
              <a:ext uri="{FF2B5EF4-FFF2-40B4-BE49-F238E27FC236}">
                <a16:creationId xmlns:a16="http://schemas.microsoft.com/office/drawing/2014/main" id="{C9C16840-F904-C12B-D50D-110F3010A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2319" y="3977137"/>
            <a:ext cx="3330021" cy="1873137"/>
          </a:xfrm>
          <a:prstGeom prst="rect">
            <a:avLst/>
          </a:prstGeom>
        </p:spPr>
      </p:pic>
      <p:sp>
        <p:nvSpPr>
          <p:cNvPr id="15" name="TextBox 14">
            <a:extLst>
              <a:ext uri="{FF2B5EF4-FFF2-40B4-BE49-F238E27FC236}">
                <a16:creationId xmlns:a16="http://schemas.microsoft.com/office/drawing/2014/main" id="{E77C98C8-431A-F30A-9135-E91B1E0F8573}"/>
              </a:ext>
            </a:extLst>
          </p:cNvPr>
          <p:cNvSpPr txBox="1"/>
          <p:nvPr/>
        </p:nvSpPr>
        <p:spPr>
          <a:xfrm>
            <a:off x="10616476" y="5804878"/>
            <a:ext cx="1492553" cy="215444"/>
          </a:xfrm>
          <a:prstGeom prst="rect">
            <a:avLst/>
          </a:prstGeom>
          <a:noFill/>
        </p:spPr>
        <p:txBody>
          <a:bodyPr wrap="square" rtlCol="0">
            <a:spAutoFit/>
          </a:bodyPr>
          <a:lstStyle/>
          <a:p>
            <a:r>
              <a:rPr lang="en-GB" sz="800" dirty="0"/>
              <a:t>Portal 2 ©Valve Studios</a:t>
            </a:r>
          </a:p>
        </p:txBody>
      </p:sp>
    </p:spTree>
    <p:extLst>
      <p:ext uri="{BB962C8B-B14F-4D97-AF65-F5344CB8AC3E}">
        <p14:creationId xmlns:p14="http://schemas.microsoft.com/office/powerpoint/2010/main" val="2443813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8CBEF53-5E8C-4B43-BBC9-08804F19F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2164640F-5D78-40A4-80A2-1C18187DC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6230"/>
            <a:ext cx="9835763" cy="1609717"/>
          </a:xfrm>
          <a:custGeom>
            <a:avLst/>
            <a:gdLst>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2890496 w 9835763"/>
              <a:gd name="connsiteY16" fmla="*/ 448445 h 1609717"/>
              <a:gd name="connsiteX17" fmla="*/ 2890496 w 9835763"/>
              <a:gd name="connsiteY17" fmla="*/ 432762 h 1609717"/>
              <a:gd name="connsiteX18" fmla="*/ 5957290 w 9835763"/>
              <a:gd name="connsiteY18" fmla="*/ 432762 h 1609717"/>
              <a:gd name="connsiteX19" fmla="*/ 5957290 w 9835763"/>
              <a:gd name="connsiteY19" fmla="*/ 699005 h 1609717"/>
              <a:gd name="connsiteX20" fmla="*/ 6038450 w 9835763"/>
              <a:gd name="connsiteY20" fmla="*/ 700183 h 1609717"/>
              <a:gd name="connsiteX21" fmla="*/ 6117053 w 9835763"/>
              <a:gd name="connsiteY21" fmla="*/ 697472 h 1609717"/>
              <a:gd name="connsiteX22" fmla="*/ 6126761 w 9835763"/>
              <a:gd name="connsiteY22" fmla="*/ 699052 h 1609717"/>
              <a:gd name="connsiteX23" fmla="*/ 6172925 w 9835763"/>
              <a:gd name="connsiteY23" fmla="*/ 702808 h 1609717"/>
              <a:gd name="connsiteX24" fmla="*/ 6293871 w 9835763"/>
              <a:gd name="connsiteY24" fmla="*/ 705962 h 1609717"/>
              <a:gd name="connsiteX25" fmla="*/ 6338488 w 9835763"/>
              <a:gd name="connsiteY25" fmla="*/ 712755 h 1609717"/>
              <a:gd name="connsiteX26" fmla="*/ 6462785 w 9835763"/>
              <a:gd name="connsiteY26" fmla="*/ 726942 h 1609717"/>
              <a:gd name="connsiteX27" fmla="*/ 6589112 w 9835763"/>
              <a:gd name="connsiteY27" fmla="*/ 756117 h 1609717"/>
              <a:gd name="connsiteX28" fmla="*/ 6987553 w 9835763"/>
              <a:gd name="connsiteY28" fmla="*/ 828262 h 1609717"/>
              <a:gd name="connsiteX29" fmla="*/ 7164900 w 9835763"/>
              <a:gd name="connsiteY29" fmla="*/ 876714 h 1609717"/>
              <a:gd name="connsiteX30" fmla="*/ 7292144 w 9835763"/>
              <a:gd name="connsiteY30" fmla="*/ 932378 h 1609717"/>
              <a:gd name="connsiteX31" fmla="*/ 7419370 w 9835763"/>
              <a:gd name="connsiteY31" fmla="*/ 1003518 h 1609717"/>
              <a:gd name="connsiteX32" fmla="*/ 7657827 w 9835763"/>
              <a:gd name="connsiteY32" fmla="*/ 1054612 h 1609717"/>
              <a:gd name="connsiteX33" fmla="*/ 7797055 w 9835763"/>
              <a:gd name="connsiteY33" fmla="*/ 1095411 h 1609717"/>
              <a:gd name="connsiteX34" fmla="*/ 8035575 w 9835763"/>
              <a:gd name="connsiteY34" fmla="*/ 1149601 h 1609717"/>
              <a:gd name="connsiteX35" fmla="*/ 8241403 w 9835763"/>
              <a:gd name="connsiteY35" fmla="*/ 1214740 h 1609717"/>
              <a:gd name="connsiteX36" fmla="*/ 8420736 w 9835763"/>
              <a:gd name="connsiteY36" fmla="*/ 1255139 h 1609717"/>
              <a:gd name="connsiteX37" fmla="*/ 8717072 w 9835763"/>
              <a:gd name="connsiteY37" fmla="*/ 1385121 h 1609717"/>
              <a:gd name="connsiteX38" fmla="*/ 8925604 w 9835763"/>
              <a:gd name="connsiteY38" fmla="*/ 1429119 h 1609717"/>
              <a:gd name="connsiteX39" fmla="*/ 9124308 w 9835763"/>
              <a:gd name="connsiteY39" fmla="*/ 1469400 h 1609717"/>
              <a:gd name="connsiteX40" fmla="*/ 9346955 w 9835763"/>
              <a:gd name="connsiteY40" fmla="*/ 1477944 h 1609717"/>
              <a:gd name="connsiteX41" fmla="*/ 9443192 w 9835763"/>
              <a:gd name="connsiteY41" fmla="*/ 1512491 h 1609717"/>
              <a:gd name="connsiteX42" fmla="*/ 9723412 w 9835763"/>
              <a:gd name="connsiteY42" fmla="*/ 1577516 h 1609717"/>
              <a:gd name="connsiteX43" fmla="*/ 9777119 w 9835763"/>
              <a:gd name="connsiteY43" fmla="*/ 1588862 h 1609717"/>
              <a:gd name="connsiteX44" fmla="*/ 9835763 w 9835763"/>
              <a:gd name="connsiteY44" fmla="*/ 1609717 h 1609717"/>
              <a:gd name="connsiteX45" fmla="*/ 0 w 9835763"/>
              <a:gd name="connsiteY45" fmla="*/ 1609717 h 1609717"/>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2890496 w 9835763"/>
              <a:gd name="connsiteY16" fmla="*/ 448445 h 1609717"/>
              <a:gd name="connsiteX17" fmla="*/ 2890496 w 9835763"/>
              <a:gd name="connsiteY17" fmla="*/ 432762 h 1609717"/>
              <a:gd name="connsiteX18" fmla="*/ 5223579 w 9835763"/>
              <a:gd name="connsiteY18" fmla="*/ 695584 h 1609717"/>
              <a:gd name="connsiteX19" fmla="*/ 5957290 w 9835763"/>
              <a:gd name="connsiteY19" fmla="*/ 699005 h 1609717"/>
              <a:gd name="connsiteX20" fmla="*/ 6038450 w 9835763"/>
              <a:gd name="connsiteY20" fmla="*/ 700183 h 1609717"/>
              <a:gd name="connsiteX21" fmla="*/ 6117053 w 9835763"/>
              <a:gd name="connsiteY21" fmla="*/ 697472 h 1609717"/>
              <a:gd name="connsiteX22" fmla="*/ 6126761 w 9835763"/>
              <a:gd name="connsiteY22" fmla="*/ 699052 h 1609717"/>
              <a:gd name="connsiteX23" fmla="*/ 6172925 w 9835763"/>
              <a:gd name="connsiteY23" fmla="*/ 702808 h 1609717"/>
              <a:gd name="connsiteX24" fmla="*/ 6293871 w 9835763"/>
              <a:gd name="connsiteY24" fmla="*/ 705962 h 1609717"/>
              <a:gd name="connsiteX25" fmla="*/ 6338488 w 9835763"/>
              <a:gd name="connsiteY25" fmla="*/ 712755 h 1609717"/>
              <a:gd name="connsiteX26" fmla="*/ 6462785 w 9835763"/>
              <a:gd name="connsiteY26" fmla="*/ 726942 h 1609717"/>
              <a:gd name="connsiteX27" fmla="*/ 6589112 w 9835763"/>
              <a:gd name="connsiteY27" fmla="*/ 756117 h 1609717"/>
              <a:gd name="connsiteX28" fmla="*/ 6987553 w 9835763"/>
              <a:gd name="connsiteY28" fmla="*/ 828262 h 1609717"/>
              <a:gd name="connsiteX29" fmla="*/ 7164900 w 9835763"/>
              <a:gd name="connsiteY29" fmla="*/ 876714 h 1609717"/>
              <a:gd name="connsiteX30" fmla="*/ 7292144 w 9835763"/>
              <a:gd name="connsiteY30" fmla="*/ 932378 h 1609717"/>
              <a:gd name="connsiteX31" fmla="*/ 7419370 w 9835763"/>
              <a:gd name="connsiteY31" fmla="*/ 1003518 h 1609717"/>
              <a:gd name="connsiteX32" fmla="*/ 7657827 w 9835763"/>
              <a:gd name="connsiteY32" fmla="*/ 1054612 h 1609717"/>
              <a:gd name="connsiteX33" fmla="*/ 7797055 w 9835763"/>
              <a:gd name="connsiteY33" fmla="*/ 1095411 h 1609717"/>
              <a:gd name="connsiteX34" fmla="*/ 8035575 w 9835763"/>
              <a:gd name="connsiteY34" fmla="*/ 1149601 h 1609717"/>
              <a:gd name="connsiteX35" fmla="*/ 8241403 w 9835763"/>
              <a:gd name="connsiteY35" fmla="*/ 1214740 h 1609717"/>
              <a:gd name="connsiteX36" fmla="*/ 8420736 w 9835763"/>
              <a:gd name="connsiteY36" fmla="*/ 1255139 h 1609717"/>
              <a:gd name="connsiteX37" fmla="*/ 8717072 w 9835763"/>
              <a:gd name="connsiteY37" fmla="*/ 1385121 h 1609717"/>
              <a:gd name="connsiteX38" fmla="*/ 8925604 w 9835763"/>
              <a:gd name="connsiteY38" fmla="*/ 1429119 h 1609717"/>
              <a:gd name="connsiteX39" fmla="*/ 9124308 w 9835763"/>
              <a:gd name="connsiteY39" fmla="*/ 1469400 h 1609717"/>
              <a:gd name="connsiteX40" fmla="*/ 9346955 w 9835763"/>
              <a:gd name="connsiteY40" fmla="*/ 1477944 h 1609717"/>
              <a:gd name="connsiteX41" fmla="*/ 9443192 w 9835763"/>
              <a:gd name="connsiteY41" fmla="*/ 1512491 h 1609717"/>
              <a:gd name="connsiteX42" fmla="*/ 9723412 w 9835763"/>
              <a:gd name="connsiteY42" fmla="*/ 1577516 h 1609717"/>
              <a:gd name="connsiteX43" fmla="*/ 9777119 w 9835763"/>
              <a:gd name="connsiteY43" fmla="*/ 1588862 h 1609717"/>
              <a:gd name="connsiteX44" fmla="*/ 9835763 w 9835763"/>
              <a:gd name="connsiteY44" fmla="*/ 1609717 h 1609717"/>
              <a:gd name="connsiteX45" fmla="*/ 0 w 9835763"/>
              <a:gd name="connsiteY45" fmla="*/ 1609717 h 1609717"/>
              <a:gd name="connsiteX46" fmla="*/ 0 w 9835763"/>
              <a:gd name="connsiteY46" fmla="*/ 0 h 1609717"/>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2890496 w 9835763"/>
              <a:gd name="connsiteY16" fmla="*/ 448445 h 1609717"/>
              <a:gd name="connsiteX17" fmla="*/ 5223579 w 9835763"/>
              <a:gd name="connsiteY17" fmla="*/ 695584 h 1609717"/>
              <a:gd name="connsiteX18" fmla="*/ 5957290 w 9835763"/>
              <a:gd name="connsiteY18" fmla="*/ 699005 h 1609717"/>
              <a:gd name="connsiteX19" fmla="*/ 6038450 w 9835763"/>
              <a:gd name="connsiteY19" fmla="*/ 700183 h 1609717"/>
              <a:gd name="connsiteX20" fmla="*/ 6117053 w 9835763"/>
              <a:gd name="connsiteY20" fmla="*/ 697472 h 1609717"/>
              <a:gd name="connsiteX21" fmla="*/ 6126761 w 9835763"/>
              <a:gd name="connsiteY21" fmla="*/ 699052 h 1609717"/>
              <a:gd name="connsiteX22" fmla="*/ 6172925 w 9835763"/>
              <a:gd name="connsiteY22" fmla="*/ 702808 h 1609717"/>
              <a:gd name="connsiteX23" fmla="*/ 6293871 w 9835763"/>
              <a:gd name="connsiteY23" fmla="*/ 705962 h 1609717"/>
              <a:gd name="connsiteX24" fmla="*/ 6338488 w 9835763"/>
              <a:gd name="connsiteY24" fmla="*/ 712755 h 1609717"/>
              <a:gd name="connsiteX25" fmla="*/ 6462785 w 9835763"/>
              <a:gd name="connsiteY25" fmla="*/ 726942 h 1609717"/>
              <a:gd name="connsiteX26" fmla="*/ 6589112 w 9835763"/>
              <a:gd name="connsiteY26" fmla="*/ 756117 h 1609717"/>
              <a:gd name="connsiteX27" fmla="*/ 6987553 w 9835763"/>
              <a:gd name="connsiteY27" fmla="*/ 828262 h 1609717"/>
              <a:gd name="connsiteX28" fmla="*/ 7164900 w 9835763"/>
              <a:gd name="connsiteY28" fmla="*/ 876714 h 1609717"/>
              <a:gd name="connsiteX29" fmla="*/ 7292144 w 9835763"/>
              <a:gd name="connsiteY29" fmla="*/ 932378 h 1609717"/>
              <a:gd name="connsiteX30" fmla="*/ 7419370 w 9835763"/>
              <a:gd name="connsiteY30" fmla="*/ 1003518 h 1609717"/>
              <a:gd name="connsiteX31" fmla="*/ 7657827 w 9835763"/>
              <a:gd name="connsiteY31" fmla="*/ 1054612 h 1609717"/>
              <a:gd name="connsiteX32" fmla="*/ 7797055 w 9835763"/>
              <a:gd name="connsiteY32" fmla="*/ 1095411 h 1609717"/>
              <a:gd name="connsiteX33" fmla="*/ 8035575 w 9835763"/>
              <a:gd name="connsiteY33" fmla="*/ 1149601 h 1609717"/>
              <a:gd name="connsiteX34" fmla="*/ 8241403 w 9835763"/>
              <a:gd name="connsiteY34" fmla="*/ 1214740 h 1609717"/>
              <a:gd name="connsiteX35" fmla="*/ 8420736 w 9835763"/>
              <a:gd name="connsiteY35" fmla="*/ 1255139 h 1609717"/>
              <a:gd name="connsiteX36" fmla="*/ 8717072 w 9835763"/>
              <a:gd name="connsiteY36" fmla="*/ 1385121 h 1609717"/>
              <a:gd name="connsiteX37" fmla="*/ 8925604 w 9835763"/>
              <a:gd name="connsiteY37" fmla="*/ 1429119 h 1609717"/>
              <a:gd name="connsiteX38" fmla="*/ 9124308 w 9835763"/>
              <a:gd name="connsiteY38" fmla="*/ 1469400 h 1609717"/>
              <a:gd name="connsiteX39" fmla="*/ 9346955 w 9835763"/>
              <a:gd name="connsiteY39" fmla="*/ 1477944 h 1609717"/>
              <a:gd name="connsiteX40" fmla="*/ 9443192 w 9835763"/>
              <a:gd name="connsiteY40" fmla="*/ 1512491 h 1609717"/>
              <a:gd name="connsiteX41" fmla="*/ 9723412 w 9835763"/>
              <a:gd name="connsiteY41" fmla="*/ 1577516 h 1609717"/>
              <a:gd name="connsiteX42" fmla="*/ 9777119 w 9835763"/>
              <a:gd name="connsiteY42" fmla="*/ 1588862 h 1609717"/>
              <a:gd name="connsiteX43" fmla="*/ 9835763 w 9835763"/>
              <a:gd name="connsiteY43" fmla="*/ 1609717 h 1609717"/>
              <a:gd name="connsiteX44" fmla="*/ 0 w 9835763"/>
              <a:gd name="connsiteY44" fmla="*/ 1609717 h 1609717"/>
              <a:gd name="connsiteX45" fmla="*/ 0 w 9835763"/>
              <a:gd name="connsiteY45" fmla="*/ 0 h 1609717"/>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3416139 w 9835763"/>
              <a:gd name="connsiteY16" fmla="*/ 579856 h 1609717"/>
              <a:gd name="connsiteX17" fmla="*/ 5223579 w 9835763"/>
              <a:gd name="connsiteY17" fmla="*/ 695584 h 1609717"/>
              <a:gd name="connsiteX18" fmla="*/ 5957290 w 9835763"/>
              <a:gd name="connsiteY18" fmla="*/ 699005 h 1609717"/>
              <a:gd name="connsiteX19" fmla="*/ 6038450 w 9835763"/>
              <a:gd name="connsiteY19" fmla="*/ 700183 h 1609717"/>
              <a:gd name="connsiteX20" fmla="*/ 6117053 w 9835763"/>
              <a:gd name="connsiteY20" fmla="*/ 697472 h 1609717"/>
              <a:gd name="connsiteX21" fmla="*/ 6126761 w 9835763"/>
              <a:gd name="connsiteY21" fmla="*/ 699052 h 1609717"/>
              <a:gd name="connsiteX22" fmla="*/ 6172925 w 9835763"/>
              <a:gd name="connsiteY22" fmla="*/ 702808 h 1609717"/>
              <a:gd name="connsiteX23" fmla="*/ 6293871 w 9835763"/>
              <a:gd name="connsiteY23" fmla="*/ 705962 h 1609717"/>
              <a:gd name="connsiteX24" fmla="*/ 6338488 w 9835763"/>
              <a:gd name="connsiteY24" fmla="*/ 712755 h 1609717"/>
              <a:gd name="connsiteX25" fmla="*/ 6462785 w 9835763"/>
              <a:gd name="connsiteY25" fmla="*/ 726942 h 1609717"/>
              <a:gd name="connsiteX26" fmla="*/ 6589112 w 9835763"/>
              <a:gd name="connsiteY26" fmla="*/ 756117 h 1609717"/>
              <a:gd name="connsiteX27" fmla="*/ 6987553 w 9835763"/>
              <a:gd name="connsiteY27" fmla="*/ 828262 h 1609717"/>
              <a:gd name="connsiteX28" fmla="*/ 7164900 w 9835763"/>
              <a:gd name="connsiteY28" fmla="*/ 876714 h 1609717"/>
              <a:gd name="connsiteX29" fmla="*/ 7292144 w 9835763"/>
              <a:gd name="connsiteY29" fmla="*/ 932378 h 1609717"/>
              <a:gd name="connsiteX30" fmla="*/ 7419370 w 9835763"/>
              <a:gd name="connsiteY30" fmla="*/ 1003518 h 1609717"/>
              <a:gd name="connsiteX31" fmla="*/ 7657827 w 9835763"/>
              <a:gd name="connsiteY31" fmla="*/ 1054612 h 1609717"/>
              <a:gd name="connsiteX32" fmla="*/ 7797055 w 9835763"/>
              <a:gd name="connsiteY32" fmla="*/ 1095411 h 1609717"/>
              <a:gd name="connsiteX33" fmla="*/ 8035575 w 9835763"/>
              <a:gd name="connsiteY33" fmla="*/ 1149601 h 1609717"/>
              <a:gd name="connsiteX34" fmla="*/ 8241403 w 9835763"/>
              <a:gd name="connsiteY34" fmla="*/ 1214740 h 1609717"/>
              <a:gd name="connsiteX35" fmla="*/ 8420736 w 9835763"/>
              <a:gd name="connsiteY35" fmla="*/ 1255139 h 1609717"/>
              <a:gd name="connsiteX36" fmla="*/ 8717072 w 9835763"/>
              <a:gd name="connsiteY36" fmla="*/ 1385121 h 1609717"/>
              <a:gd name="connsiteX37" fmla="*/ 8925604 w 9835763"/>
              <a:gd name="connsiteY37" fmla="*/ 1429119 h 1609717"/>
              <a:gd name="connsiteX38" fmla="*/ 9124308 w 9835763"/>
              <a:gd name="connsiteY38" fmla="*/ 1469400 h 1609717"/>
              <a:gd name="connsiteX39" fmla="*/ 9346955 w 9835763"/>
              <a:gd name="connsiteY39" fmla="*/ 1477944 h 1609717"/>
              <a:gd name="connsiteX40" fmla="*/ 9443192 w 9835763"/>
              <a:gd name="connsiteY40" fmla="*/ 1512491 h 1609717"/>
              <a:gd name="connsiteX41" fmla="*/ 9723412 w 9835763"/>
              <a:gd name="connsiteY41" fmla="*/ 1577516 h 1609717"/>
              <a:gd name="connsiteX42" fmla="*/ 9777119 w 9835763"/>
              <a:gd name="connsiteY42" fmla="*/ 1588862 h 1609717"/>
              <a:gd name="connsiteX43" fmla="*/ 9835763 w 9835763"/>
              <a:gd name="connsiteY43" fmla="*/ 1609717 h 1609717"/>
              <a:gd name="connsiteX44" fmla="*/ 0 w 9835763"/>
              <a:gd name="connsiteY44" fmla="*/ 1609717 h 1609717"/>
              <a:gd name="connsiteX45" fmla="*/ 0 w 9835763"/>
              <a:gd name="connsiteY45" fmla="*/ 0 h 160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35763" h="1609717">
                <a:moveTo>
                  <a:pt x="0" y="0"/>
                </a:moveTo>
                <a:lnTo>
                  <a:pt x="1111" y="212"/>
                </a:lnTo>
                <a:cubicBezTo>
                  <a:pt x="79076" y="23189"/>
                  <a:pt x="161253" y="100995"/>
                  <a:pt x="392257" y="134440"/>
                </a:cubicBezTo>
                <a:cubicBezTo>
                  <a:pt x="538964" y="180527"/>
                  <a:pt x="591382" y="220261"/>
                  <a:pt x="811197" y="249778"/>
                </a:cubicBezTo>
                <a:cubicBezTo>
                  <a:pt x="860371" y="254460"/>
                  <a:pt x="950235" y="273712"/>
                  <a:pt x="1028878" y="290782"/>
                </a:cubicBezTo>
                <a:cubicBezTo>
                  <a:pt x="1091419" y="293213"/>
                  <a:pt x="1162017" y="274933"/>
                  <a:pt x="1256602" y="291330"/>
                </a:cubicBezTo>
                <a:lnTo>
                  <a:pt x="1417994" y="314834"/>
                </a:lnTo>
                <a:lnTo>
                  <a:pt x="1580407" y="293756"/>
                </a:lnTo>
                <a:lnTo>
                  <a:pt x="1699587" y="298487"/>
                </a:lnTo>
                <a:lnTo>
                  <a:pt x="1819153" y="312205"/>
                </a:lnTo>
                <a:cubicBezTo>
                  <a:pt x="1846168" y="320239"/>
                  <a:pt x="1832227" y="328483"/>
                  <a:pt x="1899974" y="341168"/>
                </a:cubicBezTo>
                <a:cubicBezTo>
                  <a:pt x="1951126" y="371965"/>
                  <a:pt x="2033852" y="357518"/>
                  <a:pt x="2225645" y="388316"/>
                </a:cubicBezTo>
                <a:cubicBezTo>
                  <a:pt x="2264628" y="409084"/>
                  <a:pt x="2323193" y="390770"/>
                  <a:pt x="2377125" y="406826"/>
                </a:cubicBezTo>
                <a:cubicBezTo>
                  <a:pt x="2446883" y="414799"/>
                  <a:pt x="2506212" y="415038"/>
                  <a:pt x="2571776" y="420517"/>
                </a:cubicBezTo>
                <a:cubicBezTo>
                  <a:pt x="2642557" y="427240"/>
                  <a:pt x="2752613" y="443476"/>
                  <a:pt x="2801812" y="447169"/>
                </a:cubicBezTo>
                <a:cubicBezTo>
                  <a:pt x="2828326" y="448411"/>
                  <a:pt x="2826417" y="441527"/>
                  <a:pt x="2866970" y="442677"/>
                </a:cubicBezTo>
                <a:lnTo>
                  <a:pt x="3416139" y="579856"/>
                </a:lnTo>
                <a:lnTo>
                  <a:pt x="5223579" y="695584"/>
                </a:lnTo>
                <a:lnTo>
                  <a:pt x="5957290" y="699005"/>
                </a:lnTo>
                <a:lnTo>
                  <a:pt x="6038450" y="700183"/>
                </a:lnTo>
                <a:lnTo>
                  <a:pt x="6117053" y="697472"/>
                </a:lnTo>
                <a:lnTo>
                  <a:pt x="6126761" y="699052"/>
                </a:lnTo>
                <a:lnTo>
                  <a:pt x="6172925" y="702808"/>
                </a:lnTo>
                <a:cubicBezTo>
                  <a:pt x="6200777" y="703959"/>
                  <a:pt x="6266276" y="704304"/>
                  <a:pt x="6293871" y="705962"/>
                </a:cubicBezTo>
                <a:cubicBezTo>
                  <a:pt x="6305981" y="717576"/>
                  <a:pt x="6321349" y="717023"/>
                  <a:pt x="6338488" y="712755"/>
                </a:cubicBezTo>
                <a:cubicBezTo>
                  <a:pt x="6375732" y="723929"/>
                  <a:pt x="6417095" y="721118"/>
                  <a:pt x="6462785" y="726942"/>
                </a:cubicBezTo>
                <a:cubicBezTo>
                  <a:pt x="6504492" y="746774"/>
                  <a:pt x="6540333" y="749807"/>
                  <a:pt x="6589112" y="756117"/>
                </a:cubicBezTo>
                <a:cubicBezTo>
                  <a:pt x="6676574" y="773004"/>
                  <a:pt x="6766361" y="816089"/>
                  <a:pt x="6987553" y="828262"/>
                </a:cubicBezTo>
                <a:cubicBezTo>
                  <a:pt x="7090846" y="848840"/>
                  <a:pt x="7100167" y="860878"/>
                  <a:pt x="7164900" y="876714"/>
                </a:cubicBezTo>
                <a:cubicBezTo>
                  <a:pt x="7149179" y="895102"/>
                  <a:pt x="7247644" y="916461"/>
                  <a:pt x="7292144" y="932378"/>
                </a:cubicBezTo>
                <a:cubicBezTo>
                  <a:pt x="7311241" y="919518"/>
                  <a:pt x="7385859" y="1008800"/>
                  <a:pt x="7419370" y="1003518"/>
                </a:cubicBezTo>
                <a:cubicBezTo>
                  <a:pt x="7429346" y="1013045"/>
                  <a:pt x="7592490" y="1021733"/>
                  <a:pt x="7657827" y="1054612"/>
                </a:cubicBezTo>
                <a:cubicBezTo>
                  <a:pt x="7720774" y="1069927"/>
                  <a:pt x="7739316" y="1079579"/>
                  <a:pt x="7797055" y="1095411"/>
                </a:cubicBezTo>
                <a:cubicBezTo>
                  <a:pt x="7838095" y="1093785"/>
                  <a:pt x="7990773" y="1162677"/>
                  <a:pt x="8035575" y="1149601"/>
                </a:cubicBezTo>
                <a:cubicBezTo>
                  <a:pt x="8037093" y="1167005"/>
                  <a:pt x="8233229" y="1193424"/>
                  <a:pt x="8241403" y="1214740"/>
                </a:cubicBezTo>
                <a:cubicBezTo>
                  <a:pt x="8305596" y="1232331"/>
                  <a:pt x="8423334" y="1245374"/>
                  <a:pt x="8420736" y="1255139"/>
                </a:cubicBezTo>
                <a:cubicBezTo>
                  <a:pt x="8418138" y="1264905"/>
                  <a:pt x="8627033" y="1390193"/>
                  <a:pt x="8717072" y="1385121"/>
                </a:cubicBezTo>
                <a:cubicBezTo>
                  <a:pt x="8795424" y="1387399"/>
                  <a:pt x="8856093" y="1414453"/>
                  <a:pt x="8925604" y="1429119"/>
                </a:cubicBezTo>
                <a:cubicBezTo>
                  <a:pt x="8991839" y="1442546"/>
                  <a:pt x="8955206" y="1459633"/>
                  <a:pt x="9124308" y="1469400"/>
                </a:cubicBezTo>
                <a:cubicBezTo>
                  <a:pt x="9168451" y="1472829"/>
                  <a:pt x="9293807" y="1470762"/>
                  <a:pt x="9346955" y="1477944"/>
                </a:cubicBezTo>
                <a:lnTo>
                  <a:pt x="9443192" y="1512491"/>
                </a:lnTo>
                <a:cubicBezTo>
                  <a:pt x="9505936" y="1529086"/>
                  <a:pt x="9604265" y="1532287"/>
                  <a:pt x="9723412" y="1577516"/>
                </a:cubicBezTo>
                <a:cubicBezTo>
                  <a:pt x="9739333" y="1578770"/>
                  <a:pt x="9757695" y="1582981"/>
                  <a:pt x="9777119" y="1588862"/>
                </a:cubicBezTo>
                <a:lnTo>
                  <a:pt x="9835763" y="1609717"/>
                </a:lnTo>
                <a:lnTo>
                  <a:pt x="0" y="1609717"/>
                </a:lnTo>
                <a:lnTo>
                  <a:pt x="0" y="0"/>
                </a:ln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3EAFE9D0-2821-42CE-ADF0-DDD8DAE3A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233"/>
            <a:ext cx="3295650" cy="4306239"/>
          </a:xfrm>
          <a:custGeom>
            <a:avLst/>
            <a:gdLst>
              <a:gd name="connsiteX0" fmla="*/ 3079123 w 3295650"/>
              <a:gd name="connsiteY0" fmla="*/ 0 h 4306239"/>
              <a:gd name="connsiteX1" fmla="*/ 3295650 w 3295650"/>
              <a:gd name="connsiteY1" fmla="*/ 4133606 h 4306239"/>
              <a:gd name="connsiteX2" fmla="*/ 0 w 3295650"/>
              <a:gd name="connsiteY2" fmla="*/ 4306239 h 4306239"/>
              <a:gd name="connsiteX3" fmla="*/ 0 w 3295650"/>
              <a:gd name="connsiteY3" fmla="*/ 161291 h 4306239"/>
            </a:gdLst>
            <a:ahLst/>
            <a:cxnLst>
              <a:cxn ang="0">
                <a:pos x="connsiteX0" y="connsiteY0"/>
              </a:cxn>
              <a:cxn ang="0">
                <a:pos x="connsiteX1" y="connsiteY1"/>
              </a:cxn>
              <a:cxn ang="0">
                <a:pos x="connsiteX2" y="connsiteY2"/>
              </a:cxn>
              <a:cxn ang="0">
                <a:pos x="connsiteX3" y="connsiteY3"/>
              </a:cxn>
            </a:cxnLst>
            <a:rect l="l" t="t" r="r" b="b"/>
            <a:pathLst>
              <a:path w="3295650" h="4306239">
                <a:moveTo>
                  <a:pt x="3079123" y="0"/>
                </a:moveTo>
                <a:lnTo>
                  <a:pt x="3295650" y="4133606"/>
                </a:lnTo>
                <a:lnTo>
                  <a:pt x="0" y="4306239"/>
                </a:lnTo>
                <a:lnTo>
                  <a:pt x="0" y="161291"/>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D6255-F899-6E9B-212C-28A2EE255DFB}"/>
              </a:ext>
            </a:extLst>
          </p:cNvPr>
          <p:cNvSpPr>
            <a:spLocks noGrp="1"/>
          </p:cNvSpPr>
          <p:nvPr>
            <p:ph type="title"/>
          </p:nvPr>
        </p:nvSpPr>
        <p:spPr>
          <a:xfrm>
            <a:off x="3843740" y="0"/>
            <a:ext cx="7652168" cy="861425"/>
          </a:xfrm>
        </p:spPr>
        <p:txBody>
          <a:bodyPr anchor="ctr">
            <a:normAutofit/>
          </a:bodyPr>
          <a:lstStyle/>
          <a:p>
            <a:pPr algn="r"/>
            <a:r>
              <a:rPr lang="en-GB" dirty="0"/>
              <a:t>Platform Games/ Platformers</a:t>
            </a:r>
          </a:p>
        </p:txBody>
      </p:sp>
      <p:sp>
        <p:nvSpPr>
          <p:cNvPr id="3" name="Content Placeholder 2">
            <a:extLst>
              <a:ext uri="{FF2B5EF4-FFF2-40B4-BE49-F238E27FC236}">
                <a16:creationId xmlns:a16="http://schemas.microsoft.com/office/drawing/2014/main" id="{A19D4C8C-1D39-99FF-9071-B3F4BE86502E}"/>
              </a:ext>
            </a:extLst>
          </p:cNvPr>
          <p:cNvSpPr>
            <a:spLocks noGrp="1"/>
          </p:cNvSpPr>
          <p:nvPr>
            <p:ph idx="1"/>
          </p:nvPr>
        </p:nvSpPr>
        <p:spPr>
          <a:xfrm>
            <a:off x="6354548" y="801725"/>
            <a:ext cx="5837432" cy="6056275"/>
          </a:xfrm>
        </p:spPr>
        <p:txBody>
          <a:bodyPr anchor="ctr">
            <a:normAutofit/>
          </a:bodyPr>
          <a:lstStyle/>
          <a:p>
            <a:pPr>
              <a:lnSpc>
                <a:spcPct val="110000"/>
              </a:lnSpc>
            </a:pPr>
            <a:r>
              <a:rPr lang="en-GB" sz="1400" dirty="0"/>
              <a:t>Types of platformer:</a:t>
            </a:r>
          </a:p>
          <a:p>
            <a:pPr lvl="1">
              <a:lnSpc>
                <a:spcPct val="110000"/>
              </a:lnSpc>
            </a:pPr>
            <a:r>
              <a:rPr lang="en-GB" dirty="0"/>
              <a:t>Infinite/Endless Runner – Popular on mobile devices given the limited controls. Players navigate a (typically) procedurally generated environment.</a:t>
            </a:r>
          </a:p>
          <a:p>
            <a:pPr lvl="2">
              <a:lnSpc>
                <a:spcPct val="110000"/>
              </a:lnSpc>
            </a:pPr>
            <a:r>
              <a:rPr lang="en-GB" dirty="0"/>
              <a:t>Temple Run</a:t>
            </a:r>
          </a:p>
          <a:p>
            <a:pPr lvl="2">
              <a:lnSpc>
                <a:spcPct val="110000"/>
              </a:lnSpc>
            </a:pPr>
            <a:r>
              <a:rPr lang="en-GB" dirty="0"/>
              <a:t>Flappy Bird</a:t>
            </a:r>
          </a:p>
          <a:p>
            <a:pPr lvl="2">
              <a:lnSpc>
                <a:spcPct val="110000"/>
              </a:lnSpc>
            </a:pPr>
            <a:r>
              <a:rPr lang="en-GB" dirty="0"/>
              <a:t>Pitfall!</a:t>
            </a:r>
          </a:p>
          <a:p>
            <a:pPr lvl="2">
              <a:lnSpc>
                <a:spcPct val="110000"/>
              </a:lnSpc>
            </a:pPr>
            <a:endParaRPr lang="en-GB" dirty="0"/>
          </a:p>
          <a:p>
            <a:pPr lvl="1">
              <a:lnSpc>
                <a:spcPct val="110000"/>
              </a:lnSpc>
            </a:pPr>
            <a:r>
              <a:rPr lang="en-GB" dirty="0"/>
              <a:t>Platform Adventure – Mixes free-roam with platforms, which means you can explore the world in any direction. Can be extended to include RPG elements.</a:t>
            </a:r>
          </a:p>
          <a:p>
            <a:pPr lvl="2">
              <a:lnSpc>
                <a:spcPct val="110000"/>
              </a:lnSpc>
            </a:pPr>
            <a:r>
              <a:rPr lang="en-GB" dirty="0"/>
              <a:t>Legend of Zelda</a:t>
            </a:r>
          </a:p>
          <a:p>
            <a:pPr lvl="2">
              <a:lnSpc>
                <a:spcPct val="110000"/>
              </a:lnSpc>
            </a:pPr>
            <a:r>
              <a:rPr lang="en-GB" dirty="0"/>
              <a:t>Hollow Knight</a:t>
            </a:r>
          </a:p>
          <a:p>
            <a:pPr lvl="2">
              <a:lnSpc>
                <a:spcPct val="110000"/>
              </a:lnSpc>
            </a:pPr>
            <a:r>
              <a:rPr lang="en-GB" dirty="0" err="1"/>
              <a:t>Oddworld</a:t>
            </a:r>
            <a:endParaRPr lang="en-GB" dirty="0"/>
          </a:p>
          <a:p>
            <a:pPr marL="411480" lvl="2" indent="0">
              <a:lnSpc>
                <a:spcPct val="110000"/>
              </a:lnSpc>
              <a:buNone/>
            </a:pPr>
            <a:endParaRPr lang="en-GB" sz="1300" dirty="0"/>
          </a:p>
          <a:p>
            <a:pPr lvl="2">
              <a:lnSpc>
                <a:spcPct val="110000"/>
              </a:lnSpc>
            </a:pPr>
            <a:endParaRPr lang="en-GB" sz="1300" dirty="0"/>
          </a:p>
        </p:txBody>
      </p:sp>
      <p:pic>
        <p:nvPicPr>
          <p:cNvPr id="7" name="Picture 6" descr="A video game screen with a person running on a stone bridge&#10;&#10;Description automatically generated">
            <a:extLst>
              <a:ext uri="{FF2B5EF4-FFF2-40B4-BE49-F238E27FC236}">
                <a16:creationId xmlns:a16="http://schemas.microsoft.com/office/drawing/2014/main" id="{11011DC1-8DAA-C33B-4D00-8EDDD98AD07D}"/>
              </a:ext>
            </a:extLst>
          </p:cNvPr>
          <p:cNvPicPr>
            <a:picLocks noChangeAspect="1"/>
          </p:cNvPicPr>
          <p:nvPr/>
        </p:nvPicPr>
        <p:blipFill>
          <a:blip r:embed="rId3">
            <a:extLst>
              <a:ext uri="{28A0092B-C50C-407E-A947-70E740481C1C}">
                <a14:useLocalDpi xmlns:a14="http://schemas.microsoft.com/office/drawing/2010/main" val="0"/>
              </a:ext>
            </a:extLst>
          </a:blip>
          <a:srcRect t="7038" b="7038"/>
          <a:stretch/>
        </p:blipFill>
        <p:spPr>
          <a:xfrm>
            <a:off x="20" y="647065"/>
            <a:ext cx="3178986" cy="4097267"/>
          </a:xfrm>
          <a:custGeom>
            <a:avLst/>
            <a:gdLst/>
            <a:ahLst/>
            <a:cxnLst/>
            <a:rect l="l" t="t" r="r" b="b"/>
            <a:pathLst>
              <a:path w="3179006" h="4097267">
                <a:moveTo>
                  <a:pt x="2937579" y="58"/>
                </a:moveTo>
                <a:cubicBezTo>
                  <a:pt x="2953571" y="-729"/>
                  <a:pt x="2966924" y="6633"/>
                  <a:pt x="2967491" y="16556"/>
                </a:cubicBezTo>
                <a:lnTo>
                  <a:pt x="3010727" y="835823"/>
                </a:lnTo>
                <a:lnTo>
                  <a:pt x="3020288" y="862135"/>
                </a:lnTo>
                <a:cubicBezTo>
                  <a:pt x="3023989" y="932268"/>
                  <a:pt x="3030398" y="1182762"/>
                  <a:pt x="3032934" y="1256619"/>
                </a:cubicBezTo>
                <a:lnTo>
                  <a:pt x="3035502" y="1305273"/>
                </a:lnTo>
                <a:lnTo>
                  <a:pt x="3045620" y="1331989"/>
                </a:lnTo>
                <a:cubicBezTo>
                  <a:pt x="3039254" y="1343289"/>
                  <a:pt x="3053254" y="1350568"/>
                  <a:pt x="3057040" y="1359249"/>
                </a:cubicBezTo>
                <a:cubicBezTo>
                  <a:pt x="3057948" y="1382259"/>
                  <a:pt x="3058855" y="1405269"/>
                  <a:pt x="3059764" y="1428278"/>
                </a:cubicBezTo>
                <a:cubicBezTo>
                  <a:pt x="3059512" y="1434338"/>
                  <a:pt x="3063252" y="1435739"/>
                  <a:pt x="3062977" y="1442726"/>
                </a:cubicBezTo>
                <a:lnTo>
                  <a:pt x="3058116" y="1470208"/>
                </a:lnTo>
                <a:lnTo>
                  <a:pt x="3054413" y="1510227"/>
                </a:lnTo>
                <a:lnTo>
                  <a:pt x="3048062" y="1543264"/>
                </a:lnTo>
                <a:lnTo>
                  <a:pt x="3057502" y="1722152"/>
                </a:lnTo>
                <a:lnTo>
                  <a:pt x="3060315" y="1735238"/>
                </a:lnTo>
                <a:cubicBezTo>
                  <a:pt x="3060393" y="1750116"/>
                  <a:pt x="3060470" y="1764992"/>
                  <a:pt x="3060548" y="1779870"/>
                </a:cubicBezTo>
                <a:cubicBezTo>
                  <a:pt x="3063083" y="1812386"/>
                  <a:pt x="3065616" y="1844904"/>
                  <a:pt x="3068151" y="1877420"/>
                </a:cubicBezTo>
                <a:lnTo>
                  <a:pt x="3074915" y="1880634"/>
                </a:lnTo>
                <a:lnTo>
                  <a:pt x="3076045" y="1891062"/>
                </a:lnTo>
                <a:cubicBezTo>
                  <a:pt x="3075582" y="1891854"/>
                  <a:pt x="3076798" y="1906910"/>
                  <a:pt x="3076789" y="1907535"/>
                </a:cubicBezTo>
                <a:lnTo>
                  <a:pt x="3071832" y="1944779"/>
                </a:lnTo>
                <a:cubicBezTo>
                  <a:pt x="3107557" y="2606847"/>
                  <a:pt x="3143281" y="3268914"/>
                  <a:pt x="3179006" y="3930982"/>
                </a:cubicBezTo>
                <a:lnTo>
                  <a:pt x="29024" y="4097221"/>
                </a:lnTo>
                <a:cubicBezTo>
                  <a:pt x="19763" y="4097686"/>
                  <a:pt x="11201" y="4094662"/>
                  <a:pt x="4836" y="4089390"/>
                </a:cubicBezTo>
                <a:lnTo>
                  <a:pt x="0" y="4080025"/>
                </a:lnTo>
                <a:lnTo>
                  <a:pt x="0" y="155087"/>
                </a:lnTo>
                <a:close/>
              </a:path>
            </a:pathLst>
          </a:custGeom>
        </p:spPr>
      </p:pic>
      <p:sp>
        <p:nvSpPr>
          <p:cNvPr id="43" name="Rectangle 42">
            <a:extLst>
              <a:ext uri="{FF2B5EF4-FFF2-40B4-BE49-F238E27FC236}">
                <a16:creationId xmlns:a16="http://schemas.microsoft.com/office/drawing/2014/main" id="{B90AE50C-1C0F-45CA-B1B4-09773E3EE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320000">
            <a:off x="2479554" y="2737727"/>
            <a:ext cx="4139273" cy="3421997"/>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video game&#10;&#10;Description automatically generated">
            <a:extLst>
              <a:ext uri="{FF2B5EF4-FFF2-40B4-BE49-F238E27FC236}">
                <a16:creationId xmlns:a16="http://schemas.microsoft.com/office/drawing/2014/main" id="{DC6695C0-8D48-3DD2-4053-3EB44B180D9C}"/>
              </a:ext>
            </a:extLst>
          </p:cNvPr>
          <p:cNvPicPr>
            <a:picLocks noChangeAspect="1"/>
          </p:cNvPicPr>
          <p:nvPr/>
        </p:nvPicPr>
        <p:blipFill>
          <a:blip r:embed="rId4">
            <a:extLst>
              <a:ext uri="{28A0092B-C50C-407E-A947-70E740481C1C}">
                <a14:useLocalDpi xmlns:a14="http://schemas.microsoft.com/office/drawing/2010/main" val="0"/>
              </a:ext>
            </a:extLst>
          </a:blip>
          <a:srcRect t="31147" r="-1" b="-1"/>
          <a:stretch/>
        </p:blipFill>
        <p:spPr>
          <a:xfrm>
            <a:off x="2890495" y="2434008"/>
            <a:ext cx="3316862" cy="4047170"/>
          </a:xfrm>
          <a:custGeom>
            <a:avLst/>
            <a:gdLst/>
            <a:ahLst/>
            <a:cxnLst/>
            <a:rect l="l" t="t" r="r" b="b"/>
            <a:pathLst>
              <a:path w="3689267" h="4501572">
                <a:moveTo>
                  <a:pt x="146701" y="0"/>
                </a:moveTo>
                <a:lnTo>
                  <a:pt x="3653091" y="122446"/>
                </a:lnTo>
                <a:cubicBezTo>
                  <a:pt x="3673703" y="123220"/>
                  <a:pt x="3689862" y="139182"/>
                  <a:pt x="3689251" y="158172"/>
                </a:cubicBezTo>
                <a:cubicBezTo>
                  <a:pt x="3669521" y="845943"/>
                  <a:pt x="3597888" y="2935567"/>
                  <a:pt x="3541672" y="4499349"/>
                </a:cubicBezTo>
                <a:cubicBezTo>
                  <a:pt x="3541645" y="4500090"/>
                  <a:pt x="3541619" y="4500831"/>
                  <a:pt x="3541592" y="4501572"/>
                </a:cubicBezTo>
                <a:lnTo>
                  <a:pt x="31542" y="4378998"/>
                </a:lnTo>
                <a:cubicBezTo>
                  <a:pt x="13746" y="4378313"/>
                  <a:pt x="-333" y="4368855"/>
                  <a:pt x="7" y="4357805"/>
                </a:cubicBezTo>
                <a:lnTo>
                  <a:pt x="50101" y="2923277"/>
                </a:lnTo>
                <a:lnTo>
                  <a:pt x="41490" y="2892689"/>
                </a:lnTo>
                <a:cubicBezTo>
                  <a:pt x="41323" y="2854533"/>
                  <a:pt x="46506" y="2732434"/>
                  <a:pt x="49099" y="2694345"/>
                </a:cubicBezTo>
                <a:lnTo>
                  <a:pt x="57042" y="2664152"/>
                </a:lnTo>
                <a:lnTo>
                  <a:pt x="59353" y="2658358"/>
                </a:lnTo>
                <a:lnTo>
                  <a:pt x="66306" y="2459229"/>
                </a:lnTo>
                <a:lnTo>
                  <a:pt x="68550" y="2394981"/>
                </a:lnTo>
                <a:cubicBezTo>
                  <a:pt x="68907" y="2358706"/>
                  <a:pt x="69266" y="2322429"/>
                  <a:pt x="69623" y="2286154"/>
                </a:cubicBezTo>
                <a:lnTo>
                  <a:pt x="62441" y="2281935"/>
                </a:lnTo>
                <a:lnTo>
                  <a:pt x="72101" y="2211161"/>
                </a:lnTo>
                <a:cubicBezTo>
                  <a:pt x="96968" y="1474108"/>
                  <a:pt x="121835" y="737053"/>
                  <a:pt x="146701" y="0"/>
                </a:cubicBezTo>
                <a:close/>
              </a:path>
            </a:pathLst>
          </a:custGeom>
        </p:spPr>
      </p:pic>
    </p:spTree>
    <p:extLst>
      <p:ext uri="{BB962C8B-B14F-4D97-AF65-F5344CB8AC3E}">
        <p14:creationId xmlns:p14="http://schemas.microsoft.com/office/powerpoint/2010/main" val="308705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6255-F899-6E9B-212C-28A2EE255DFB}"/>
              </a:ext>
            </a:extLst>
          </p:cNvPr>
          <p:cNvSpPr>
            <a:spLocks noGrp="1"/>
          </p:cNvSpPr>
          <p:nvPr>
            <p:ph type="title"/>
          </p:nvPr>
        </p:nvSpPr>
        <p:spPr>
          <a:xfrm>
            <a:off x="1227328" y="180602"/>
            <a:ext cx="9493249" cy="791959"/>
          </a:xfrm>
        </p:spPr>
        <p:txBody>
          <a:bodyPr/>
          <a:lstStyle/>
          <a:p>
            <a:r>
              <a:rPr lang="en-GB" dirty="0"/>
              <a:t>Platform Games/ Platformers</a:t>
            </a:r>
          </a:p>
        </p:txBody>
      </p:sp>
      <p:sp>
        <p:nvSpPr>
          <p:cNvPr id="3" name="Content Placeholder 2">
            <a:extLst>
              <a:ext uri="{FF2B5EF4-FFF2-40B4-BE49-F238E27FC236}">
                <a16:creationId xmlns:a16="http://schemas.microsoft.com/office/drawing/2014/main" id="{A19D4C8C-1D39-99FF-9071-B3F4BE86502E}"/>
              </a:ext>
            </a:extLst>
          </p:cNvPr>
          <p:cNvSpPr>
            <a:spLocks noGrp="1"/>
          </p:cNvSpPr>
          <p:nvPr>
            <p:ph idx="1"/>
          </p:nvPr>
        </p:nvSpPr>
        <p:spPr>
          <a:xfrm>
            <a:off x="186014" y="1196104"/>
            <a:ext cx="8423262" cy="4489383"/>
          </a:xfrm>
        </p:spPr>
        <p:txBody>
          <a:bodyPr>
            <a:normAutofit/>
          </a:bodyPr>
          <a:lstStyle/>
          <a:p>
            <a:r>
              <a:rPr lang="en-GB" dirty="0"/>
              <a:t>Sub-Genres of Platformer:</a:t>
            </a:r>
          </a:p>
          <a:p>
            <a:pPr lvl="1"/>
            <a:r>
              <a:rPr lang="en-GB" dirty="0"/>
              <a:t>Isometric Platformers – Platform mechanics and gameplay shift into 3D. Early games in this sub-genre were purely sprite-based, but advancements in 3D hardware and capabilities make this more of a design choice than a technical necessity. </a:t>
            </a:r>
          </a:p>
          <a:p>
            <a:pPr lvl="2"/>
            <a:r>
              <a:rPr lang="en-GB" dirty="0"/>
              <a:t>Congo Bongo</a:t>
            </a:r>
          </a:p>
          <a:p>
            <a:pPr lvl="2"/>
            <a:r>
              <a:rPr lang="en-GB" dirty="0"/>
              <a:t>Knightlore</a:t>
            </a:r>
          </a:p>
          <a:p>
            <a:pPr lvl="2"/>
            <a:r>
              <a:rPr lang="en-GB" dirty="0"/>
              <a:t>Alien8</a:t>
            </a:r>
          </a:p>
        </p:txBody>
      </p:sp>
      <p:pic>
        <p:nvPicPr>
          <p:cNvPr id="17" name="Picture 16" descr="A video game screen with a purple and white object&#10;&#10;Description automatically generated with medium confidence">
            <a:extLst>
              <a:ext uri="{FF2B5EF4-FFF2-40B4-BE49-F238E27FC236}">
                <a16:creationId xmlns:a16="http://schemas.microsoft.com/office/drawing/2014/main" id="{A5569365-1DAD-748C-9AEC-1E3C2B167416}"/>
              </a:ext>
            </a:extLst>
          </p:cNvPr>
          <p:cNvPicPr>
            <a:picLocks noChangeAspect="1"/>
          </p:cNvPicPr>
          <p:nvPr/>
        </p:nvPicPr>
        <p:blipFill>
          <a:blip r:embed="rId2">
            <a:extLst>
              <a:ext uri="{28A0092B-C50C-407E-A947-70E740481C1C}">
                <a14:useLocalDpi xmlns:a14="http://schemas.microsoft.com/office/drawing/2010/main" val="0"/>
              </a:ext>
            </a:extLst>
          </a:blip>
          <a:srcRect l="8548" t="9622" r="7838" b="9225"/>
          <a:stretch/>
        </p:blipFill>
        <p:spPr>
          <a:xfrm>
            <a:off x="8952770" y="857553"/>
            <a:ext cx="2847758" cy="2090368"/>
          </a:xfrm>
          <a:prstGeom prst="rect">
            <a:avLst/>
          </a:prstGeom>
        </p:spPr>
      </p:pic>
      <p:sp>
        <p:nvSpPr>
          <p:cNvPr id="18" name="TextBox 17">
            <a:extLst>
              <a:ext uri="{FF2B5EF4-FFF2-40B4-BE49-F238E27FC236}">
                <a16:creationId xmlns:a16="http://schemas.microsoft.com/office/drawing/2014/main" id="{519FD66C-34E4-B3B3-A5B0-377886E0B0AB}"/>
              </a:ext>
            </a:extLst>
          </p:cNvPr>
          <p:cNvSpPr txBox="1"/>
          <p:nvPr/>
        </p:nvSpPr>
        <p:spPr>
          <a:xfrm>
            <a:off x="9602810" y="2912010"/>
            <a:ext cx="2133601" cy="215444"/>
          </a:xfrm>
          <a:prstGeom prst="rect">
            <a:avLst/>
          </a:prstGeom>
          <a:noFill/>
        </p:spPr>
        <p:txBody>
          <a:bodyPr wrap="square" rtlCol="0">
            <a:spAutoFit/>
          </a:bodyPr>
          <a:lstStyle/>
          <a:p>
            <a:r>
              <a:rPr lang="en-GB" sz="800" dirty="0"/>
              <a:t>Alien8 ©Ultimate Play The Game 1985</a:t>
            </a:r>
          </a:p>
        </p:txBody>
      </p:sp>
      <p:pic>
        <p:nvPicPr>
          <p:cNvPr id="5" name="Picture 4" descr="A video game screen with green and blue objects&#10;&#10;Description automatically generated">
            <a:extLst>
              <a:ext uri="{FF2B5EF4-FFF2-40B4-BE49-F238E27FC236}">
                <a16:creationId xmlns:a16="http://schemas.microsoft.com/office/drawing/2014/main" id="{BE9F2F3B-8508-66A1-12E0-F6E796408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770" y="3207631"/>
            <a:ext cx="2847758" cy="2146591"/>
          </a:xfrm>
          <a:prstGeom prst="rect">
            <a:avLst/>
          </a:prstGeom>
        </p:spPr>
      </p:pic>
      <p:sp>
        <p:nvSpPr>
          <p:cNvPr id="6" name="TextBox 5">
            <a:extLst>
              <a:ext uri="{FF2B5EF4-FFF2-40B4-BE49-F238E27FC236}">
                <a16:creationId xmlns:a16="http://schemas.microsoft.com/office/drawing/2014/main" id="{2AFE68DC-CF89-15AB-380C-FDBBC92901A0}"/>
              </a:ext>
            </a:extLst>
          </p:cNvPr>
          <p:cNvSpPr txBox="1"/>
          <p:nvPr/>
        </p:nvSpPr>
        <p:spPr>
          <a:xfrm>
            <a:off x="9443021" y="5354222"/>
            <a:ext cx="2357507" cy="215444"/>
          </a:xfrm>
          <a:prstGeom prst="rect">
            <a:avLst/>
          </a:prstGeom>
          <a:noFill/>
        </p:spPr>
        <p:txBody>
          <a:bodyPr wrap="square" rtlCol="0">
            <a:spAutoFit/>
          </a:bodyPr>
          <a:lstStyle/>
          <a:p>
            <a:r>
              <a:rPr lang="en-GB" sz="800" dirty="0"/>
              <a:t>Knightlore ©Ultimate Play The Game 1984</a:t>
            </a:r>
          </a:p>
        </p:txBody>
      </p:sp>
      <p:pic>
        <p:nvPicPr>
          <p:cNvPr id="8" name="Picture 7" descr="A video game with a pixelated image&#10;&#10;Description automatically generated">
            <a:extLst>
              <a:ext uri="{FF2B5EF4-FFF2-40B4-BE49-F238E27FC236}">
                <a16:creationId xmlns:a16="http://schemas.microsoft.com/office/drawing/2014/main" id="{2C94C67A-F942-16CA-A5EB-3A90FA1A6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053" y="3019732"/>
            <a:ext cx="2133600" cy="2438400"/>
          </a:xfrm>
          <a:prstGeom prst="rect">
            <a:avLst/>
          </a:prstGeom>
        </p:spPr>
      </p:pic>
      <p:sp>
        <p:nvSpPr>
          <p:cNvPr id="9" name="TextBox 8">
            <a:extLst>
              <a:ext uri="{FF2B5EF4-FFF2-40B4-BE49-F238E27FC236}">
                <a16:creationId xmlns:a16="http://schemas.microsoft.com/office/drawing/2014/main" id="{AC79C3B3-CA78-7DC0-E30D-1759D2C1D6C5}"/>
              </a:ext>
            </a:extLst>
          </p:cNvPr>
          <p:cNvSpPr txBox="1"/>
          <p:nvPr/>
        </p:nvSpPr>
        <p:spPr>
          <a:xfrm>
            <a:off x="7514548" y="5470043"/>
            <a:ext cx="1438222" cy="215444"/>
          </a:xfrm>
          <a:prstGeom prst="rect">
            <a:avLst/>
          </a:prstGeom>
          <a:noFill/>
        </p:spPr>
        <p:txBody>
          <a:bodyPr wrap="square" rtlCol="0">
            <a:spAutoFit/>
          </a:bodyPr>
          <a:lstStyle/>
          <a:p>
            <a:r>
              <a:rPr lang="en-GB" sz="800" dirty="0"/>
              <a:t>Congo Bongo ©Sega 1983</a:t>
            </a:r>
          </a:p>
        </p:txBody>
      </p:sp>
    </p:spTree>
    <p:extLst>
      <p:ext uri="{BB962C8B-B14F-4D97-AF65-F5344CB8AC3E}">
        <p14:creationId xmlns:p14="http://schemas.microsoft.com/office/powerpoint/2010/main" val="1781272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6255-F899-6E9B-212C-28A2EE255DFB}"/>
              </a:ext>
            </a:extLst>
          </p:cNvPr>
          <p:cNvSpPr>
            <a:spLocks noGrp="1"/>
          </p:cNvSpPr>
          <p:nvPr>
            <p:ph type="title"/>
          </p:nvPr>
        </p:nvSpPr>
        <p:spPr>
          <a:xfrm>
            <a:off x="1227328" y="180602"/>
            <a:ext cx="9493249" cy="791959"/>
          </a:xfrm>
        </p:spPr>
        <p:txBody>
          <a:bodyPr/>
          <a:lstStyle/>
          <a:p>
            <a:r>
              <a:rPr lang="en-GB" dirty="0"/>
              <a:t>Platform Games/ Platformers</a:t>
            </a:r>
          </a:p>
        </p:txBody>
      </p:sp>
      <p:sp>
        <p:nvSpPr>
          <p:cNvPr id="3" name="Content Placeholder 2">
            <a:extLst>
              <a:ext uri="{FF2B5EF4-FFF2-40B4-BE49-F238E27FC236}">
                <a16:creationId xmlns:a16="http://schemas.microsoft.com/office/drawing/2014/main" id="{A19D4C8C-1D39-99FF-9071-B3F4BE86502E}"/>
              </a:ext>
            </a:extLst>
          </p:cNvPr>
          <p:cNvSpPr>
            <a:spLocks noGrp="1"/>
          </p:cNvSpPr>
          <p:nvPr>
            <p:ph idx="1"/>
          </p:nvPr>
        </p:nvSpPr>
        <p:spPr>
          <a:xfrm>
            <a:off x="186014" y="1196105"/>
            <a:ext cx="11830750" cy="1149708"/>
          </a:xfrm>
        </p:spPr>
        <p:txBody>
          <a:bodyPr/>
          <a:lstStyle/>
          <a:p>
            <a:r>
              <a:rPr lang="en-GB" dirty="0"/>
              <a:t>Nintendo’s </a:t>
            </a:r>
            <a:r>
              <a:rPr lang="en-GB" i="1" dirty="0"/>
              <a:t>Donkey Kong </a:t>
            </a:r>
            <a:r>
              <a:rPr lang="en-GB" dirty="0"/>
              <a:t>(Miyamoto, 1981) is often credited as being the first platformer. Alt (2023) suggests that the credit actually belongs to </a:t>
            </a:r>
            <a:r>
              <a:rPr lang="en-GB" i="1" dirty="0"/>
              <a:t>Space Panic </a:t>
            </a:r>
            <a:r>
              <a:rPr lang="en-GB" dirty="0"/>
              <a:t>(Universal, 1980), which does bare a strong resemblance to </a:t>
            </a:r>
            <a:r>
              <a:rPr lang="en-GB" i="1" dirty="0"/>
              <a:t>Donkey Kong</a:t>
            </a:r>
            <a:r>
              <a:rPr lang="en-GB" dirty="0"/>
              <a:t>. </a:t>
            </a:r>
          </a:p>
        </p:txBody>
      </p:sp>
      <p:pic>
        <p:nvPicPr>
          <p:cNvPr id="5" name="Picture 4">
            <a:extLst>
              <a:ext uri="{FF2B5EF4-FFF2-40B4-BE49-F238E27FC236}">
                <a16:creationId xmlns:a16="http://schemas.microsoft.com/office/drawing/2014/main" id="{96EE067C-26B7-E925-07D7-AED05360786C}"/>
              </a:ext>
            </a:extLst>
          </p:cNvPr>
          <p:cNvPicPr>
            <a:picLocks noChangeAspect="1"/>
          </p:cNvPicPr>
          <p:nvPr/>
        </p:nvPicPr>
        <p:blipFill>
          <a:blip r:embed="rId2"/>
          <a:stretch>
            <a:fillRect/>
          </a:stretch>
        </p:blipFill>
        <p:spPr>
          <a:xfrm>
            <a:off x="6532170" y="2053205"/>
            <a:ext cx="5409560" cy="3338178"/>
          </a:xfrm>
          <a:prstGeom prst="rect">
            <a:avLst/>
          </a:prstGeom>
        </p:spPr>
      </p:pic>
      <p:sp>
        <p:nvSpPr>
          <p:cNvPr id="6" name="TextBox 5">
            <a:extLst>
              <a:ext uri="{FF2B5EF4-FFF2-40B4-BE49-F238E27FC236}">
                <a16:creationId xmlns:a16="http://schemas.microsoft.com/office/drawing/2014/main" id="{32ADFE25-0037-463C-DF00-CD9E330C0240}"/>
              </a:ext>
            </a:extLst>
          </p:cNvPr>
          <p:cNvSpPr txBox="1"/>
          <p:nvPr/>
        </p:nvSpPr>
        <p:spPr>
          <a:xfrm>
            <a:off x="7280519" y="5360785"/>
            <a:ext cx="1813076" cy="215444"/>
          </a:xfrm>
          <a:prstGeom prst="rect">
            <a:avLst/>
          </a:prstGeom>
          <a:noFill/>
        </p:spPr>
        <p:txBody>
          <a:bodyPr wrap="square" rtlCol="0">
            <a:spAutoFit/>
          </a:bodyPr>
          <a:lstStyle/>
          <a:p>
            <a:r>
              <a:rPr lang="en-GB" sz="800" dirty="0"/>
              <a:t>Space Panic (1980) ©Universal</a:t>
            </a:r>
          </a:p>
        </p:txBody>
      </p:sp>
      <p:sp>
        <p:nvSpPr>
          <p:cNvPr id="7" name="TextBox 6">
            <a:extLst>
              <a:ext uri="{FF2B5EF4-FFF2-40B4-BE49-F238E27FC236}">
                <a16:creationId xmlns:a16="http://schemas.microsoft.com/office/drawing/2014/main" id="{0E044E54-F59E-962E-3080-D65510BA0221}"/>
              </a:ext>
            </a:extLst>
          </p:cNvPr>
          <p:cNvSpPr txBox="1"/>
          <p:nvPr/>
        </p:nvSpPr>
        <p:spPr>
          <a:xfrm>
            <a:off x="10203688" y="5360785"/>
            <a:ext cx="1813076" cy="215444"/>
          </a:xfrm>
          <a:prstGeom prst="rect">
            <a:avLst/>
          </a:prstGeom>
          <a:noFill/>
        </p:spPr>
        <p:txBody>
          <a:bodyPr wrap="square" rtlCol="0">
            <a:spAutoFit/>
          </a:bodyPr>
          <a:lstStyle/>
          <a:p>
            <a:r>
              <a:rPr lang="en-GB" sz="800" dirty="0"/>
              <a:t>Donkey Kong (1981) ©Nintendo</a:t>
            </a:r>
          </a:p>
        </p:txBody>
      </p:sp>
      <p:sp>
        <p:nvSpPr>
          <p:cNvPr id="8" name="Content Placeholder 2">
            <a:extLst>
              <a:ext uri="{FF2B5EF4-FFF2-40B4-BE49-F238E27FC236}">
                <a16:creationId xmlns:a16="http://schemas.microsoft.com/office/drawing/2014/main" id="{823B3237-15C7-3887-4C62-C96B9A085C36}"/>
              </a:ext>
            </a:extLst>
          </p:cNvPr>
          <p:cNvSpPr txBox="1">
            <a:spLocks/>
          </p:cNvSpPr>
          <p:nvPr/>
        </p:nvSpPr>
        <p:spPr>
          <a:xfrm>
            <a:off x="186013" y="2197160"/>
            <a:ext cx="6271123" cy="342358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dirty="0"/>
              <a:t>Both games utilise platforms, ladders, and obstacles (aliens and barrels respectively) that will kill the player on contact.</a:t>
            </a:r>
          </a:p>
          <a:p>
            <a:pPr lvl="1"/>
            <a:r>
              <a:rPr lang="en-GB" dirty="0"/>
              <a:t>In both games, the player needs to avoid the obstacles and climb the ladder to the top of the screen to progress to the next screen/level. Being confined to a single screen was due to technical limitation of the hardware.</a:t>
            </a:r>
          </a:p>
          <a:p>
            <a:pPr lvl="1"/>
            <a:r>
              <a:rPr lang="en-GB" dirty="0"/>
              <a:t>However, the real difference is the use of </a:t>
            </a:r>
            <a:r>
              <a:rPr lang="en-GB" b="1" dirty="0"/>
              <a:t>gravity</a:t>
            </a:r>
            <a:r>
              <a:rPr lang="en-GB" dirty="0"/>
              <a:t> in the game. In </a:t>
            </a:r>
            <a:r>
              <a:rPr lang="en-GB" i="1" dirty="0"/>
              <a:t>Donkey Kong </a:t>
            </a:r>
            <a:r>
              <a:rPr lang="en-GB" dirty="0" err="1"/>
              <a:t>Jumpman</a:t>
            </a:r>
            <a:r>
              <a:rPr lang="en-GB" dirty="0"/>
              <a:t> (before his name was changed to Mario) jumps over the barrels, whereas in </a:t>
            </a:r>
            <a:r>
              <a:rPr lang="en-GB" i="1" dirty="0"/>
              <a:t>Space Panic</a:t>
            </a:r>
            <a:r>
              <a:rPr lang="en-GB" dirty="0"/>
              <a:t> our player digs holes in the platforms to trap the aliens and then fills them up, causing the alien to fall.</a:t>
            </a:r>
          </a:p>
        </p:txBody>
      </p:sp>
      <p:sp>
        <p:nvSpPr>
          <p:cNvPr id="9" name="Content Placeholder 2">
            <a:extLst>
              <a:ext uri="{FF2B5EF4-FFF2-40B4-BE49-F238E27FC236}">
                <a16:creationId xmlns:a16="http://schemas.microsoft.com/office/drawing/2014/main" id="{75C41006-80D6-4E83-AEE5-EEB44DEA0B2C}"/>
              </a:ext>
            </a:extLst>
          </p:cNvPr>
          <p:cNvSpPr txBox="1">
            <a:spLocks/>
          </p:cNvSpPr>
          <p:nvPr/>
        </p:nvSpPr>
        <p:spPr>
          <a:xfrm>
            <a:off x="180625" y="5620743"/>
            <a:ext cx="11830750" cy="11497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It has been argued that </a:t>
            </a:r>
            <a:r>
              <a:rPr lang="en-GB" i="1" dirty="0"/>
              <a:t>Donkey Kong </a:t>
            </a:r>
            <a:r>
              <a:rPr lang="en-GB" dirty="0"/>
              <a:t>had a much broader appeal and popularity than </a:t>
            </a:r>
            <a:r>
              <a:rPr lang="en-GB" i="1" dirty="0"/>
              <a:t>Space Panic</a:t>
            </a:r>
            <a:r>
              <a:rPr lang="en-GB" dirty="0"/>
              <a:t>, and that subsequent platformers probably owe more to </a:t>
            </a:r>
            <a:r>
              <a:rPr lang="en-GB" i="1" dirty="0"/>
              <a:t>Donkey Kong</a:t>
            </a:r>
            <a:r>
              <a:rPr lang="en-GB" dirty="0"/>
              <a:t> for establishing the expectations of the genre (</a:t>
            </a:r>
            <a:r>
              <a:rPr lang="en-GB" dirty="0" err="1"/>
              <a:t>Retrogame</a:t>
            </a:r>
            <a:r>
              <a:rPr lang="en-GB" dirty="0"/>
              <a:t> Deconstruction Zone, 2020).</a:t>
            </a:r>
          </a:p>
        </p:txBody>
      </p:sp>
    </p:spTree>
    <p:extLst>
      <p:ext uri="{BB962C8B-B14F-4D97-AF65-F5344CB8AC3E}">
        <p14:creationId xmlns:p14="http://schemas.microsoft.com/office/powerpoint/2010/main" val="2557620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3702-140A-A6E2-B653-83C07B9B4EF7}"/>
              </a:ext>
            </a:extLst>
          </p:cNvPr>
          <p:cNvSpPr>
            <a:spLocks noGrp="1"/>
          </p:cNvSpPr>
          <p:nvPr>
            <p:ph type="title"/>
          </p:nvPr>
        </p:nvSpPr>
        <p:spPr>
          <a:xfrm>
            <a:off x="1219200" y="365126"/>
            <a:ext cx="9493249" cy="783292"/>
          </a:xfrm>
        </p:spPr>
        <p:txBody>
          <a:bodyPr/>
          <a:lstStyle/>
          <a:p>
            <a:r>
              <a:rPr lang="en-GB" dirty="0"/>
              <a:t>Platform Games/ Platformers</a:t>
            </a:r>
          </a:p>
        </p:txBody>
      </p:sp>
      <p:sp>
        <p:nvSpPr>
          <p:cNvPr id="3" name="Content Placeholder 2">
            <a:extLst>
              <a:ext uri="{FF2B5EF4-FFF2-40B4-BE49-F238E27FC236}">
                <a16:creationId xmlns:a16="http://schemas.microsoft.com/office/drawing/2014/main" id="{AA7AC3B2-D85A-FAE6-D973-513A6A81B615}"/>
              </a:ext>
            </a:extLst>
          </p:cNvPr>
          <p:cNvSpPr>
            <a:spLocks noGrp="1"/>
          </p:cNvSpPr>
          <p:nvPr>
            <p:ph idx="1"/>
          </p:nvPr>
        </p:nvSpPr>
        <p:spPr>
          <a:xfrm>
            <a:off x="381673" y="1346682"/>
            <a:ext cx="8956536" cy="3204732"/>
          </a:xfrm>
        </p:spPr>
        <p:txBody>
          <a:bodyPr/>
          <a:lstStyle/>
          <a:p>
            <a:r>
              <a:rPr lang="en-GB" dirty="0"/>
              <a:t>Platform games changed as technology expanded, enabling the player to go beyond the confines of a single screen.</a:t>
            </a:r>
          </a:p>
          <a:p>
            <a:pPr lvl="1"/>
            <a:r>
              <a:rPr lang="en-GB" dirty="0"/>
              <a:t>Flip-Screen – When reaching the extreme left or right of the screen, the next screen is drawn and is designed to be a continuation of the same space, with the player being positioned on the opposite side to where they left the previous screen. Enemy NPCs were confined to their own screen.</a:t>
            </a:r>
          </a:p>
          <a:p>
            <a:pPr lvl="1"/>
            <a:r>
              <a:rPr lang="en-GB" dirty="0"/>
              <a:t>Sierra’s </a:t>
            </a:r>
            <a:r>
              <a:rPr lang="en-GB" i="1" dirty="0"/>
              <a:t>Quest for Glory </a:t>
            </a:r>
            <a:r>
              <a:rPr lang="en-GB" dirty="0"/>
              <a:t>series allowed enemy NPCs to follow the player screen to screen.</a:t>
            </a:r>
            <a:endParaRPr lang="en-GB" i="1" dirty="0"/>
          </a:p>
          <a:p>
            <a:pPr lvl="1"/>
            <a:r>
              <a:rPr lang="en-GB" dirty="0"/>
              <a:t>Flip-Screen was more popular on home computers, which were generally not technically capable of handle scrolling.</a:t>
            </a:r>
          </a:p>
          <a:p>
            <a:pPr lvl="1"/>
            <a:endParaRPr lang="en-GB" dirty="0"/>
          </a:p>
        </p:txBody>
      </p:sp>
      <p:pic>
        <p:nvPicPr>
          <p:cNvPr id="5" name="Picture 4" descr="A video game with two people in a room&#10;&#10;Description automatically generated">
            <a:extLst>
              <a:ext uri="{FF2B5EF4-FFF2-40B4-BE49-F238E27FC236}">
                <a16:creationId xmlns:a16="http://schemas.microsoft.com/office/drawing/2014/main" id="{EE681350-B65E-32D7-7BD4-3C0E12CBE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5793" y="725146"/>
            <a:ext cx="2362200" cy="1828800"/>
          </a:xfrm>
          <a:prstGeom prst="rect">
            <a:avLst/>
          </a:prstGeom>
        </p:spPr>
      </p:pic>
      <p:sp>
        <p:nvSpPr>
          <p:cNvPr id="6" name="TextBox 5">
            <a:extLst>
              <a:ext uri="{FF2B5EF4-FFF2-40B4-BE49-F238E27FC236}">
                <a16:creationId xmlns:a16="http://schemas.microsoft.com/office/drawing/2014/main" id="{49B03F36-33EC-B60E-87F9-523BA9B46A53}"/>
              </a:ext>
            </a:extLst>
          </p:cNvPr>
          <p:cNvSpPr txBox="1"/>
          <p:nvPr/>
        </p:nvSpPr>
        <p:spPr>
          <a:xfrm>
            <a:off x="10072525" y="2553946"/>
            <a:ext cx="1855468" cy="215444"/>
          </a:xfrm>
          <a:prstGeom prst="rect">
            <a:avLst/>
          </a:prstGeom>
          <a:noFill/>
        </p:spPr>
        <p:txBody>
          <a:bodyPr wrap="square" rtlCol="0">
            <a:spAutoFit/>
          </a:bodyPr>
          <a:lstStyle/>
          <a:p>
            <a:r>
              <a:rPr lang="en-GB" sz="800" dirty="0"/>
              <a:t>Impossible Mission ©</a:t>
            </a:r>
            <a:r>
              <a:rPr lang="en-GB" sz="800" dirty="0" err="1"/>
              <a:t>Epyx</a:t>
            </a:r>
            <a:r>
              <a:rPr lang="en-GB" sz="800" dirty="0"/>
              <a:t> 1984</a:t>
            </a:r>
          </a:p>
        </p:txBody>
      </p:sp>
      <p:pic>
        <p:nvPicPr>
          <p:cNvPr id="8" name="Picture 7" descr="A screenshot of a video game&#10;&#10;Description automatically generated">
            <a:extLst>
              <a:ext uri="{FF2B5EF4-FFF2-40B4-BE49-F238E27FC236}">
                <a16:creationId xmlns:a16="http://schemas.microsoft.com/office/drawing/2014/main" id="{0B0626C5-8896-C10E-2CBD-4BEED0F59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2699" y="4782225"/>
            <a:ext cx="2619500" cy="1637188"/>
          </a:xfrm>
          <a:prstGeom prst="rect">
            <a:avLst/>
          </a:prstGeom>
        </p:spPr>
      </p:pic>
      <p:sp>
        <p:nvSpPr>
          <p:cNvPr id="9" name="Content Placeholder 2">
            <a:extLst>
              <a:ext uri="{FF2B5EF4-FFF2-40B4-BE49-F238E27FC236}">
                <a16:creationId xmlns:a16="http://schemas.microsoft.com/office/drawing/2014/main" id="{7C9E7D25-2BEB-6584-693C-1B211599DD47}"/>
              </a:ext>
            </a:extLst>
          </p:cNvPr>
          <p:cNvSpPr txBox="1">
            <a:spLocks/>
          </p:cNvSpPr>
          <p:nvPr/>
        </p:nvSpPr>
        <p:spPr>
          <a:xfrm>
            <a:off x="381672" y="4684929"/>
            <a:ext cx="8357725" cy="15542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Aside - Although more an Action/Adventure title than a platformer, </a:t>
            </a:r>
            <a:r>
              <a:rPr lang="en-GB" i="1" dirty="0"/>
              <a:t>The Last Ninja</a:t>
            </a:r>
            <a:r>
              <a:rPr lang="en-GB" dirty="0"/>
              <a:t> games were very creative with their flip-screen design. The next screen is drawn/generated in front of the player from back to front, with trees and props generated last.</a:t>
            </a:r>
          </a:p>
          <a:p>
            <a:pPr lvl="1"/>
            <a:endParaRPr lang="en-GB" dirty="0"/>
          </a:p>
        </p:txBody>
      </p:sp>
      <p:sp>
        <p:nvSpPr>
          <p:cNvPr id="10" name="TextBox 9">
            <a:extLst>
              <a:ext uri="{FF2B5EF4-FFF2-40B4-BE49-F238E27FC236}">
                <a16:creationId xmlns:a16="http://schemas.microsoft.com/office/drawing/2014/main" id="{46E972C1-877B-15FD-EDC8-7E0A409989F1}"/>
              </a:ext>
            </a:extLst>
          </p:cNvPr>
          <p:cNvSpPr txBox="1"/>
          <p:nvPr/>
        </p:nvSpPr>
        <p:spPr>
          <a:xfrm>
            <a:off x="10243947" y="6419413"/>
            <a:ext cx="1831083" cy="215444"/>
          </a:xfrm>
          <a:prstGeom prst="rect">
            <a:avLst/>
          </a:prstGeom>
          <a:noFill/>
        </p:spPr>
        <p:txBody>
          <a:bodyPr wrap="square" rtlCol="0">
            <a:spAutoFit/>
          </a:bodyPr>
          <a:lstStyle/>
          <a:p>
            <a:r>
              <a:rPr lang="en-GB" sz="800" dirty="0"/>
              <a:t>The Last Ninja ©System 3 1987</a:t>
            </a:r>
          </a:p>
        </p:txBody>
      </p:sp>
      <p:pic>
        <p:nvPicPr>
          <p:cNvPr id="12" name="Picture 11" descr="A screenshot of a video game&#10;&#10;Description automatically generated">
            <a:extLst>
              <a:ext uri="{FF2B5EF4-FFF2-40B4-BE49-F238E27FC236}">
                <a16:creationId xmlns:a16="http://schemas.microsoft.com/office/drawing/2014/main" id="{58ED1E87-8415-81EC-06FB-55BEF39E0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6341" y="2891987"/>
            <a:ext cx="2889123" cy="1625658"/>
          </a:xfrm>
          <a:prstGeom prst="rect">
            <a:avLst/>
          </a:prstGeom>
        </p:spPr>
      </p:pic>
      <p:sp>
        <p:nvSpPr>
          <p:cNvPr id="13" name="TextBox 12">
            <a:extLst>
              <a:ext uri="{FF2B5EF4-FFF2-40B4-BE49-F238E27FC236}">
                <a16:creationId xmlns:a16="http://schemas.microsoft.com/office/drawing/2014/main" id="{15AF8719-3CEA-7959-CC0C-90E6533F98F9}"/>
              </a:ext>
            </a:extLst>
          </p:cNvPr>
          <p:cNvSpPr txBox="1"/>
          <p:nvPr/>
        </p:nvSpPr>
        <p:spPr>
          <a:xfrm>
            <a:off x="10615168" y="4509537"/>
            <a:ext cx="1407030" cy="215444"/>
          </a:xfrm>
          <a:prstGeom prst="rect">
            <a:avLst/>
          </a:prstGeom>
          <a:noFill/>
        </p:spPr>
        <p:txBody>
          <a:bodyPr wrap="square" rtlCol="0">
            <a:spAutoFit/>
          </a:bodyPr>
          <a:lstStyle/>
          <a:p>
            <a:r>
              <a:rPr lang="en-GB" sz="800" dirty="0"/>
              <a:t>Doctor What! ©CRC 1985</a:t>
            </a:r>
          </a:p>
        </p:txBody>
      </p:sp>
    </p:spTree>
    <p:extLst>
      <p:ext uri="{BB962C8B-B14F-4D97-AF65-F5344CB8AC3E}">
        <p14:creationId xmlns:p14="http://schemas.microsoft.com/office/powerpoint/2010/main" val="837493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BDFC-70B4-D103-8BD8-83E3655D89E8}"/>
              </a:ext>
            </a:extLst>
          </p:cNvPr>
          <p:cNvSpPr>
            <a:spLocks noGrp="1"/>
          </p:cNvSpPr>
          <p:nvPr>
            <p:ph type="title"/>
          </p:nvPr>
        </p:nvSpPr>
        <p:spPr>
          <a:xfrm>
            <a:off x="1219200" y="365125"/>
            <a:ext cx="9493249" cy="774625"/>
          </a:xfrm>
        </p:spPr>
        <p:txBody>
          <a:bodyPr/>
          <a:lstStyle/>
          <a:p>
            <a:r>
              <a:rPr lang="en-GB" dirty="0"/>
              <a:t>Platform Games/ Platformers</a:t>
            </a:r>
          </a:p>
        </p:txBody>
      </p:sp>
      <p:sp>
        <p:nvSpPr>
          <p:cNvPr id="3" name="Content Placeholder 2">
            <a:extLst>
              <a:ext uri="{FF2B5EF4-FFF2-40B4-BE49-F238E27FC236}">
                <a16:creationId xmlns:a16="http://schemas.microsoft.com/office/drawing/2014/main" id="{D2F98D86-27A6-9768-94FA-7DE7549D2A66}"/>
              </a:ext>
            </a:extLst>
          </p:cNvPr>
          <p:cNvSpPr>
            <a:spLocks noGrp="1"/>
          </p:cNvSpPr>
          <p:nvPr>
            <p:ph idx="1"/>
          </p:nvPr>
        </p:nvSpPr>
        <p:spPr>
          <a:xfrm>
            <a:off x="528681" y="1277261"/>
            <a:ext cx="6612540" cy="5293472"/>
          </a:xfrm>
        </p:spPr>
        <p:txBody>
          <a:bodyPr/>
          <a:lstStyle/>
          <a:p>
            <a:r>
              <a:rPr lang="en-GB" dirty="0"/>
              <a:t>Scrolling Platform Games</a:t>
            </a:r>
          </a:p>
          <a:p>
            <a:pPr lvl="1"/>
            <a:r>
              <a:rPr lang="en-GB" i="1" dirty="0"/>
              <a:t>Jump Bug </a:t>
            </a:r>
            <a:r>
              <a:rPr lang="en-GB" dirty="0"/>
              <a:t>in 1983 was the first platformer to introduce scrolling. </a:t>
            </a:r>
            <a:r>
              <a:rPr lang="en-GB" i="1" dirty="0"/>
              <a:t>Super Mario Bros </a:t>
            </a:r>
            <a:r>
              <a:rPr lang="en-GB" dirty="0"/>
              <a:t>in 1985 was based on this.</a:t>
            </a:r>
          </a:p>
          <a:p>
            <a:pPr lvl="1"/>
            <a:r>
              <a:rPr lang="en-GB" i="1" dirty="0"/>
              <a:t>Jump Bug </a:t>
            </a:r>
            <a:r>
              <a:rPr lang="en-GB" dirty="0"/>
              <a:t>also established the foundation upon which many popular platform games went on to follow – a 2D world populated by 2D platforms which the player needed to navigate by jumping and/ or climbing.</a:t>
            </a:r>
          </a:p>
          <a:p>
            <a:r>
              <a:rPr lang="en-GB" dirty="0"/>
              <a:t>Going into the 90s – </a:t>
            </a:r>
          </a:p>
          <a:p>
            <a:pPr lvl="1"/>
            <a:r>
              <a:rPr lang="en-GB" dirty="0"/>
              <a:t>The 16-bit consoles began to lift some of the previous generation’s hardware limitations.</a:t>
            </a:r>
          </a:p>
          <a:p>
            <a:pPr lvl="1"/>
            <a:r>
              <a:rPr lang="en-GB" dirty="0"/>
              <a:t>Sega’s 1991 hit </a:t>
            </a:r>
            <a:r>
              <a:rPr lang="en-GB" i="1" dirty="0"/>
              <a:t>Sonic the Hedgehog </a:t>
            </a:r>
            <a:r>
              <a:rPr lang="en-GB" dirty="0"/>
              <a:t>took the elements that games such as </a:t>
            </a:r>
            <a:r>
              <a:rPr lang="en-GB" i="1" dirty="0"/>
              <a:t>Super Mario Bros </a:t>
            </a:r>
            <a:r>
              <a:rPr lang="en-GB" dirty="0"/>
              <a:t>had introduced but added a main character that moved at high speed. The levels were designed to support this with a smooth flow and ramps to enable high jumps.</a:t>
            </a:r>
          </a:p>
          <a:p>
            <a:pPr lvl="1"/>
            <a:r>
              <a:rPr lang="en-GB" dirty="0"/>
              <a:t>Platform games of this era also started to use parallax scrolling, giving the illusion of depth by having the background move as a different speed to the foreground.</a:t>
            </a:r>
          </a:p>
          <a:p>
            <a:pPr lvl="1"/>
            <a:endParaRPr lang="en-GB" i="1" dirty="0"/>
          </a:p>
        </p:txBody>
      </p:sp>
      <p:sp>
        <p:nvSpPr>
          <p:cNvPr id="4" name="TextBox 3">
            <a:extLst>
              <a:ext uri="{FF2B5EF4-FFF2-40B4-BE49-F238E27FC236}">
                <a16:creationId xmlns:a16="http://schemas.microsoft.com/office/drawing/2014/main" id="{F3ECCF94-2F75-5712-0A58-E8A514144D37}"/>
              </a:ext>
            </a:extLst>
          </p:cNvPr>
          <p:cNvSpPr txBox="1"/>
          <p:nvPr/>
        </p:nvSpPr>
        <p:spPr>
          <a:xfrm>
            <a:off x="7508511" y="3511340"/>
            <a:ext cx="1867177" cy="215444"/>
          </a:xfrm>
          <a:prstGeom prst="rect">
            <a:avLst/>
          </a:prstGeom>
          <a:noFill/>
        </p:spPr>
        <p:txBody>
          <a:bodyPr wrap="square" rtlCol="0">
            <a:spAutoFit/>
          </a:bodyPr>
          <a:lstStyle/>
          <a:p>
            <a:r>
              <a:rPr lang="en-GB" sz="800" dirty="0"/>
              <a:t>Jump Bug ©ADK Corporation 1983</a:t>
            </a:r>
          </a:p>
        </p:txBody>
      </p:sp>
      <p:pic>
        <p:nvPicPr>
          <p:cNvPr id="5" name="Picture 2" descr="https://upload.wikimedia.org/wikipedia/en/thumb/3/34/Jump_Bug.png/220px-Jump_Bug.png">
            <a:extLst>
              <a:ext uri="{FF2B5EF4-FFF2-40B4-BE49-F238E27FC236}">
                <a16:creationId xmlns:a16="http://schemas.microsoft.com/office/drawing/2014/main" id="{D5C0E945-5A8A-B34A-C0F6-7101A298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9655" y="1223740"/>
            <a:ext cx="2005068" cy="2287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B558CBE-7667-5123-DAAC-71E1886F3099}"/>
              </a:ext>
            </a:extLst>
          </p:cNvPr>
          <p:cNvSpPr txBox="1"/>
          <p:nvPr/>
        </p:nvSpPr>
        <p:spPr>
          <a:xfrm>
            <a:off x="9935967" y="3511340"/>
            <a:ext cx="1920253" cy="215444"/>
          </a:xfrm>
          <a:prstGeom prst="rect">
            <a:avLst/>
          </a:prstGeom>
          <a:noFill/>
        </p:spPr>
        <p:txBody>
          <a:bodyPr wrap="square" rtlCol="0">
            <a:spAutoFit/>
          </a:bodyPr>
          <a:lstStyle/>
          <a:p>
            <a:r>
              <a:rPr lang="en-GB" sz="800" dirty="0"/>
              <a:t>Super Mario Bros ©Nintendo 1985</a:t>
            </a:r>
          </a:p>
        </p:txBody>
      </p:sp>
      <p:pic>
        <p:nvPicPr>
          <p:cNvPr id="7" name="Picture 4" descr="https://upload.wikimedia.org/wikipedia/en/thumb/6/61/Super_Mario_Bros_1985.png/220px-Super_Mario_Bros_1985.png">
            <a:extLst>
              <a:ext uri="{FF2B5EF4-FFF2-40B4-BE49-F238E27FC236}">
                <a16:creationId xmlns:a16="http://schemas.microsoft.com/office/drawing/2014/main" id="{A14A159A-EE74-C16C-ED03-BF6F5F255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677" y="1504540"/>
            <a:ext cx="2287544" cy="2006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elated image">
            <a:extLst>
              <a:ext uri="{FF2B5EF4-FFF2-40B4-BE49-F238E27FC236}">
                <a16:creationId xmlns:a16="http://schemas.microsoft.com/office/drawing/2014/main" id="{199F2F24-0934-FA7D-8DDC-C31869D88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655" y="3811203"/>
            <a:ext cx="4526565" cy="2546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E74700-E3ED-2340-BC3E-ACD112A00A6D}"/>
              </a:ext>
            </a:extLst>
          </p:cNvPr>
          <p:cNvSpPr txBox="1"/>
          <p:nvPr/>
        </p:nvSpPr>
        <p:spPr>
          <a:xfrm>
            <a:off x="10042143" y="6355289"/>
            <a:ext cx="1807981" cy="215444"/>
          </a:xfrm>
          <a:prstGeom prst="rect">
            <a:avLst/>
          </a:prstGeom>
          <a:noFill/>
        </p:spPr>
        <p:txBody>
          <a:bodyPr wrap="square" rtlCol="0">
            <a:spAutoFit/>
          </a:bodyPr>
          <a:lstStyle/>
          <a:p>
            <a:r>
              <a:rPr lang="en-GB" sz="800" dirty="0"/>
              <a:t>Sonic the Hedgehog ©Sega 1991</a:t>
            </a:r>
          </a:p>
        </p:txBody>
      </p:sp>
    </p:spTree>
    <p:extLst>
      <p:ext uri="{BB962C8B-B14F-4D97-AF65-F5344CB8AC3E}">
        <p14:creationId xmlns:p14="http://schemas.microsoft.com/office/powerpoint/2010/main" val="1638550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206FF-893D-1740-8F97-E78C3AE3C1F5}"/>
              </a:ext>
            </a:extLst>
          </p:cNvPr>
          <p:cNvSpPr>
            <a:spLocks noGrp="1"/>
          </p:cNvSpPr>
          <p:nvPr>
            <p:ph type="title"/>
          </p:nvPr>
        </p:nvSpPr>
        <p:spPr>
          <a:xfrm>
            <a:off x="1219200" y="365125"/>
            <a:ext cx="9493249" cy="808219"/>
          </a:xfrm>
        </p:spPr>
        <p:txBody>
          <a:bodyPr>
            <a:normAutofit/>
          </a:bodyPr>
          <a:lstStyle/>
          <a:p>
            <a:r>
              <a:rPr lang="en-GB" dirty="0"/>
              <a:t>Platformers go 3D (nearly)!</a:t>
            </a:r>
          </a:p>
        </p:txBody>
      </p:sp>
      <p:sp>
        <p:nvSpPr>
          <p:cNvPr id="3" name="Content Placeholder 2">
            <a:extLst>
              <a:ext uri="{FF2B5EF4-FFF2-40B4-BE49-F238E27FC236}">
                <a16:creationId xmlns:a16="http://schemas.microsoft.com/office/drawing/2014/main" id="{F1F4AD70-9501-7C59-A9DE-113A7EDB8B87}"/>
              </a:ext>
            </a:extLst>
          </p:cNvPr>
          <p:cNvSpPr>
            <a:spLocks noGrp="1"/>
          </p:cNvSpPr>
          <p:nvPr>
            <p:ph idx="1"/>
          </p:nvPr>
        </p:nvSpPr>
        <p:spPr>
          <a:xfrm>
            <a:off x="619042" y="1294726"/>
            <a:ext cx="5882908" cy="3054743"/>
          </a:xfrm>
        </p:spPr>
        <p:txBody>
          <a:bodyPr/>
          <a:lstStyle/>
          <a:p>
            <a:r>
              <a:rPr lang="en-GB" dirty="0"/>
              <a:t>Not all platformers are side-on 2D. Some early platform games were isometric-based, where the player view-point is positioned above and at an angle.</a:t>
            </a:r>
          </a:p>
          <a:p>
            <a:pPr lvl="1"/>
            <a:r>
              <a:rPr lang="en-GB" dirty="0"/>
              <a:t>Some notable isometric platform games:</a:t>
            </a:r>
          </a:p>
          <a:p>
            <a:pPr lvl="2"/>
            <a:r>
              <a:rPr lang="en-GB" dirty="0"/>
              <a:t>Marble Madness</a:t>
            </a:r>
          </a:p>
          <a:p>
            <a:pPr lvl="2"/>
            <a:r>
              <a:rPr lang="en-GB" dirty="0"/>
              <a:t>Knightlore</a:t>
            </a:r>
          </a:p>
          <a:p>
            <a:pPr lvl="2"/>
            <a:r>
              <a:rPr lang="en-GB" dirty="0"/>
              <a:t>Head Over Heels</a:t>
            </a:r>
          </a:p>
          <a:p>
            <a:pPr lvl="2"/>
            <a:r>
              <a:rPr lang="en-GB" dirty="0"/>
              <a:t>Ant Attack</a:t>
            </a:r>
          </a:p>
        </p:txBody>
      </p:sp>
      <p:pic>
        <p:nvPicPr>
          <p:cNvPr id="4" name="Picture 4" descr="Image result for 3D ant attack">
            <a:extLst>
              <a:ext uri="{FF2B5EF4-FFF2-40B4-BE49-F238E27FC236}">
                <a16:creationId xmlns:a16="http://schemas.microsoft.com/office/drawing/2014/main" id="{26112B01-9F56-87DF-2B1D-929F9FFE6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1294" y="1166180"/>
            <a:ext cx="2948412" cy="16584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knightLore">
            <a:extLst>
              <a:ext uri="{FF2B5EF4-FFF2-40B4-BE49-F238E27FC236}">
                <a16:creationId xmlns:a16="http://schemas.microsoft.com/office/drawing/2014/main" id="{852FC3F2-BAB7-A200-BE74-60BC06042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2972" y="1294726"/>
            <a:ext cx="2948412" cy="22113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populus game">
            <a:extLst>
              <a:ext uri="{FF2B5EF4-FFF2-40B4-BE49-F238E27FC236}">
                <a16:creationId xmlns:a16="http://schemas.microsoft.com/office/drawing/2014/main" id="{9C995FF6-33EB-6A76-B199-E7BF0BF13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294" y="2776945"/>
            <a:ext cx="2948412" cy="18396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the sims">
            <a:extLst>
              <a:ext uri="{FF2B5EF4-FFF2-40B4-BE49-F238E27FC236}">
                <a16:creationId xmlns:a16="http://schemas.microsoft.com/office/drawing/2014/main" id="{819CF4F0-A9F7-328B-6847-8EF77A220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4080" y="3841096"/>
            <a:ext cx="2757304" cy="15509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FFF74D0-9ACF-A013-E418-74B6E2AD0110}"/>
              </a:ext>
            </a:extLst>
          </p:cNvPr>
          <p:cNvPicPr>
            <a:picLocks noChangeAspect="1"/>
          </p:cNvPicPr>
          <p:nvPr/>
        </p:nvPicPr>
        <p:blipFill>
          <a:blip r:embed="rId6"/>
          <a:stretch>
            <a:fillRect/>
          </a:stretch>
        </p:blipFill>
        <p:spPr>
          <a:xfrm>
            <a:off x="6561294" y="4792247"/>
            <a:ext cx="2876550" cy="1590675"/>
          </a:xfrm>
          <a:prstGeom prst="rect">
            <a:avLst/>
          </a:prstGeom>
        </p:spPr>
      </p:pic>
      <p:pic>
        <p:nvPicPr>
          <p:cNvPr id="10" name="Picture 2" descr="https://upload.wikimedia.org/wikipedia/commons/thumb/f/f7/Perspective_isometrique_cube_gris.svg/858px-Perspective_isometrique_cube_gris.svg.png">
            <a:extLst>
              <a:ext uri="{FF2B5EF4-FFF2-40B4-BE49-F238E27FC236}">
                <a16:creationId xmlns:a16="http://schemas.microsoft.com/office/drawing/2014/main" id="{2111D07B-70AA-5929-620F-BAF514EAF8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4830" y="4389659"/>
            <a:ext cx="2189163" cy="218916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C2F42EA5-25AB-D009-4B69-6D3DD92FCD9C}"/>
              </a:ext>
            </a:extLst>
          </p:cNvPr>
          <p:cNvSpPr txBox="1">
            <a:spLocks/>
          </p:cNvSpPr>
          <p:nvPr/>
        </p:nvSpPr>
        <p:spPr>
          <a:xfrm>
            <a:off x="356459" y="4349469"/>
            <a:ext cx="3806626" cy="22698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term isometric derives from the angle that objects are being viewed from.</a:t>
            </a:r>
          </a:p>
          <a:p>
            <a:r>
              <a:rPr lang="en-GB" dirty="0"/>
              <a:t>Greek – Isometria:</a:t>
            </a:r>
          </a:p>
          <a:p>
            <a:pPr lvl="1"/>
            <a:r>
              <a:rPr lang="en-GB" dirty="0"/>
              <a:t>Iso = Equal</a:t>
            </a:r>
          </a:p>
          <a:p>
            <a:pPr lvl="1"/>
            <a:r>
              <a:rPr lang="en-GB" dirty="0"/>
              <a:t>Metric = Measuring</a:t>
            </a:r>
          </a:p>
          <a:p>
            <a:pPr lvl="1"/>
            <a:endParaRPr lang="en-GB" dirty="0"/>
          </a:p>
        </p:txBody>
      </p:sp>
    </p:spTree>
    <p:extLst>
      <p:ext uri="{BB962C8B-B14F-4D97-AF65-F5344CB8AC3E}">
        <p14:creationId xmlns:p14="http://schemas.microsoft.com/office/powerpoint/2010/main" val="1793317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8ABA-118D-CEA5-9273-96CAF69F13D6}"/>
              </a:ext>
            </a:extLst>
          </p:cNvPr>
          <p:cNvSpPr>
            <a:spLocks noGrp="1"/>
          </p:cNvSpPr>
          <p:nvPr>
            <p:ph type="title"/>
          </p:nvPr>
        </p:nvSpPr>
        <p:spPr>
          <a:xfrm>
            <a:off x="1219200" y="365126"/>
            <a:ext cx="9493249" cy="775852"/>
          </a:xfrm>
        </p:spPr>
        <p:txBody>
          <a:bodyPr/>
          <a:lstStyle/>
          <a:p>
            <a:r>
              <a:rPr lang="en-GB" dirty="0"/>
              <a:t>Platformers go 3D (actually!)</a:t>
            </a:r>
          </a:p>
        </p:txBody>
      </p:sp>
      <p:pic>
        <p:nvPicPr>
          <p:cNvPr id="8" name="Content Placeholder 7" descr="A screenshot of a video game&#10;&#10;Description automatically generated">
            <a:extLst>
              <a:ext uri="{FF2B5EF4-FFF2-40B4-BE49-F238E27FC236}">
                <a16:creationId xmlns:a16="http://schemas.microsoft.com/office/drawing/2014/main" id="{617A9AC1-5DE6-2C07-3552-C598A0CB2C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41347" y="3882948"/>
            <a:ext cx="3115878" cy="2336909"/>
          </a:xfrm>
        </p:spPr>
      </p:pic>
      <p:pic>
        <p:nvPicPr>
          <p:cNvPr id="4" name="Picture 2" descr="Image result for original tomb raider">
            <a:extLst>
              <a:ext uri="{FF2B5EF4-FFF2-40B4-BE49-F238E27FC236}">
                <a16:creationId xmlns:a16="http://schemas.microsoft.com/office/drawing/2014/main" id="{DEAB733E-036A-7F3A-AD18-01A9DA517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881" y="1199985"/>
            <a:ext cx="2124313" cy="1594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tomb raider screenshots">
            <a:extLst>
              <a:ext uri="{FF2B5EF4-FFF2-40B4-BE49-F238E27FC236}">
                <a16:creationId xmlns:a16="http://schemas.microsoft.com/office/drawing/2014/main" id="{ABFBE59F-1671-F36B-23E9-2CA21092B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2151" y="2140214"/>
            <a:ext cx="2630031" cy="1479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crash bandicoot n sane trilogy screenshots">
            <a:extLst>
              <a:ext uri="{FF2B5EF4-FFF2-40B4-BE49-F238E27FC236}">
                <a16:creationId xmlns:a16="http://schemas.microsoft.com/office/drawing/2014/main" id="{09D47FF5-059A-193A-02FE-5EFA36294B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3752" y="1102511"/>
            <a:ext cx="2183473" cy="128097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BB1BFC55-0411-FA61-CCDC-74C460ABC275}"/>
              </a:ext>
            </a:extLst>
          </p:cNvPr>
          <p:cNvSpPr txBox="1">
            <a:spLocks/>
          </p:cNvSpPr>
          <p:nvPr/>
        </p:nvSpPr>
        <p:spPr>
          <a:xfrm>
            <a:off x="619042" y="1294726"/>
            <a:ext cx="6501144" cy="54571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Platform game mechanics have now evolved beyond being a distinct genre. Fully immersive 3D environments have opened up the potential for adding platform mechanics into other genres, such as Action/Adventure.</a:t>
            </a:r>
          </a:p>
          <a:p>
            <a:pPr marL="0" indent="0">
              <a:buNone/>
            </a:pPr>
            <a:endParaRPr lang="en-GB" dirty="0"/>
          </a:p>
          <a:p>
            <a:pPr lvl="1"/>
            <a:r>
              <a:rPr lang="en-GB" dirty="0"/>
              <a:t>The </a:t>
            </a:r>
            <a:r>
              <a:rPr lang="en-GB" i="1" dirty="0"/>
              <a:t>Thief</a:t>
            </a:r>
            <a:r>
              <a:rPr lang="en-GB" dirty="0"/>
              <a:t> and </a:t>
            </a:r>
            <a:r>
              <a:rPr lang="en-GB" i="1" dirty="0"/>
              <a:t>Hitman</a:t>
            </a:r>
            <a:r>
              <a:rPr lang="en-GB" dirty="0"/>
              <a:t> series’ make use of platform mechanics to enable the player to access buildings in different ways.</a:t>
            </a:r>
          </a:p>
          <a:p>
            <a:pPr marL="228600" lvl="1" indent="0">
              <a:buNone/>
            </a:pPr>
            <a:endParaRPr lang="en-GB" dirty="0"/>
          </a:p>
          <a:p>
            <a:pPr lvl="1"/>
            <a:r>
              <a:rPr lang="en-GB" dirty="0"/>
              <a:t>The parkour mechanic in the </a:t>
            </a:r>
            <a:r>
              <a:rPr lang="en-GB" i="1" dirty="0"/>
              <a:t>Assassin’s Creed</a:t>
            </a:r>
            <a:r>
              <a:rPr lang="en-GB" dirty="0"/>
              <a:t> series.</a:t>
            </a:r>
          </a:p>
          <a:p>
            <a:pPr lvl="1"/>
            <a:endParaRPr lang="en-GB" dirty="0"/>
          </a:p>
          <a:p>
            <a:pPr lvl="1"/>
            <a:r>
              <a:rPr lang="en-GB" dirty="0"/>
              <a:t>The </a:t>
            </a:r>
            <a:r>
              <a:rPr lang="en-GB" i="1" dirty="0"/>
              <a:t>GTA Online </a:t>
            </a:r>
            <a:r>
              <a:rPr lang="en-GB" dirty="0"/>
              <a:t>Mission “Gerald’s Last Play: Go Figure” has the player climbing onto various ledges and rooftops to collect action figures.</a:t>
            </a:r>
          </a:p>
        </p:txBody>
      </p:sp>
      <p:pic>
        <p:nvPicPr>
          <p:cNvPr id="11" name="Picture 10" descr="A person jumping off a yellow railing&#10;&#10;Description automatically generated">
            <a:extLst>
              <a:ext uri="{FF2B5EF4-FFF2-40B4-BE49-F238E27FC236}">
                <a16:creationId xmlns:a16="http://schemas.microsoft.com/office/drawing/2014/main" id="{764B4AB7-671D-F111-AA2D-642F148315E3}"/>
              </a:ext>
            </a:extLst>
          </p:cNvPr>
          <p:cNvPicPr>
            <a:picLocks noChangeAspect="1"/>
          </p:cNvPicPr>
          <p:nvPr/>
        </p:nvPicPr>
        <p:blipFill>
          <a:blip r:embed="rId6">
            <a:extLst>
              <a:ext uri="{28A0092B-C50C-407E-A947-70E740481C1C}">
                <a14:useLocalDpi xmlns:a14="http://schemas.microsoft.com/office/drawing/2010/main" val="0"/>
              </a:ext>
            </a:extLst>
          </a:blip>
          <a:srcRect l="11818" r="7166"/>
          <a:stretch/>
        </p:blipFill>
        <p:spPr>
          <a:xfrm>
            <a:off x="7198192" y="3101017"/>
            <a:ext cx="2478847" cy="1722626"/>
          </a:xfrm>
          <a:prstGeom prst="rect">
            <a:avLst/>
          </a:prstGeom>
        </p:spPr>
      </p:pic>
    </p:spTree>
    <p:extLst>
      <p:ext uri="{BB962C8B-B14F-4D97-AF65-F5344CB8AC3E}">
        <p14:creationId xmlns:p14="http://schemas.microsoft.com/office/powerpoint/2010/main" val="1500137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8ACC-96C8-FA12-7806-C081B9FFD275}"/>
              </a:ext>
            </a:extLst>
          </p:cNvPr>
          <p:cNvSpPr>
            <a:spLocks noGrp="1"/>
          </p:cNvSpPr>
          <p:nvPr>
            <p:ph type="title"/>
          </p:nvPr>
        </p:nvSpPr>
        <p:spPr>
          <a:xfrm>
            <a:off x="1219201" y="56262"/>
            <a:ext cx="9493249" cy="856772"/>
          </a:xfrm>
        </p:spPr>
        <p:txBody>
          <a:bodyPr/>
          <a:lstStyle/>
          <a:p>
            <a:r>
              <a:rPr lang="en-GB" dirty="0"/>
              <a:t>A History of Genres in Games</a:t>
            </a:r>
          </a:p>
        </p:txBody>
      </p:sp>
      <p:sp>
        <p:nvSpPr>
          <p:cNvPr id="3" name="Content Placeholder 2">
            <a:extLst>
              <a:ext uri="{FF2B5EF4-FFF2-40B4-BE49-F238E27FC236}">
                <a16:creationId xmlns:a16="http://schemas.microsoft.com/office/drawing/2014/main" id="{D1A8F95C-4650-531B-2F87-D709F7D043F6}"/>
              </a:ext>
            </a:extLst>
          </p:cNvPr>
          <p:cNvSpPr>
            <a:spLocks noGrp="1"/>
          </p:cNvSpPr>
          <p:nvPr>
            <p:ph idx="1"/>
          </p:nvPr>
        </p:nvSpPr>
        <p:spPr>
          <a:xfrm>
            <a:off x="1219200" y="1042380"/>
            <a:ext cx="9493250" cy="5113182"/>
          </a:xfrm>
        </p:spPr>
        <p:txBody>
          <a:bodyPr/>
          <a:lstStyle/>
          <a:p>
            <a:r>
              <a:rPr lang="en-GB" dirty="0"/>
              <a:t>In 1981 the US publication </a:t>
            </a:r>
            <a:r>
              <a:rPr lang="en-GB" i="1" dirty="0"/>
              <a:t>Computer Gaming World</a:t>
            </a:r>
            <a:r>
              <a:rPr lang="en-GB" dirty="0"/>
              <a:t> initially had just three headings for game genres:</a:t>
            </a:r>
          </a:p>
          <a:p>
            <a:pPr lvl="1"/>
            <a:r>
              <a:rPr lang="en-GB" dirty="0"/>
              <a:t>Arcade</a:t>
            </a:r>
          </a:p>
          <a:p>
            <a:pPr lvl="1"/>
            <a:r>
              <a:rPr lang="en-GB" dirty="0"/>
              <a:t>Wargame</a:t>
            </a:r>
          </a:p>
          <a:p>
            <a:pPr lvl="1"/>
            <a:r>
              <a:rPr lang="en-GB" dirty="0"/>
              <a:t>Adventure</a:t>
            </a:r>
          </a:p>
          <a:p>
            <a:r>
              <a:rPr lang="en-GB" dirty="0"/>
              <a:t>Writing in </a:t>
            </a:r>
            <a:r>
              <a:rPr lang="en-GB" i="1" dirty="0"/>
              <a:t>The Art of Game Design </a:t>
            </a:r>
            <a:r>
              <a:rPr lang="en-GB" dirty="0"/>
              <a:t>(1982), Chris Crawford used a classification system based more on the player experience and activities. He did also note that game design was moving incredibly quickly, and that any attempt at classification would be rendered obsolete in a very short time.</a:t>
            </a:r>
          </a:p>
          <a:p>
            <a:pPr marL="228600" lvl="1" indent="0">
              <a:buNone/>
            </a:pPr>
            <a:endParaRPr lang="en-GB" dirty="0"/>
          </a:p>
        </p:txBody>
      </p:sp>
      <p:graphicFrame>
        <p:nvGraphicFramePr>
          <p:cNvPr id="4" name="Table 3">
            <a:extLst>
              <a:ext uri="{FF2B5EF4-FFF2-40B4-BE49-F238E27FC236}">
                <a16:creationId xmlns:a16="http://schemas.microsoft.com/office/drawing/2014/main" id="{29F06A0B-0732-712F-9192-EBE47936F14C}"/>
              </a:ext>
            </a:extLst>
          </p:cNvPr>
          <p:cNvGraphicFramePr>
            <a:graphicFrameLocks noGrp="1"/>
          </p:cNvGraphicFramePr>
          <p:nvPr>
            <p:extLst>
              <p:ext uri="{D42A27DB-BD31-4B8C-83A1-F6EECF244321}">
                <p14:modId xmlns:p14="http://schemas.microsoft.com/office/powerpoint/2010/main" val="1321147697"/>
              </p:ext>
            </p:extLst>
          </p:nvPr>
        </p:nvGraphicFramePr>
        <p:xfrm>
          <a:off x="1593088" y="4013132"/>
          <a:ext cx="9119362" cy="2560320"/>
        </p:xfrm>
        <a:graphic>
          <a:graphicData uri="http://schemas.openxmlformats.org/drawingml/2006/table">
            <a:tbl>
              <a:tblPr firstRow="1" bandRow="1">
                <a:tableStyleId>{5C22544A-7EE6-4342-B048-85BDC9FD1C3A}</a:tableStyleId>
              </a:tblPr>
              <a:tblGrid>
                <a:gridCol w="4559681">
                  <a:extLst>
                    <a:ext uri="{9D8B030D-6E8A-4147-A177-3AD203B41FA5}">
                      <a16:colId xmlns:a16="http://schemas.microsoft.com/office/drawing/2014/main" val="996496402"/>
                    </a:ext>
                  </a:extLst>
                </a:gridCol>
                <a:gridCol w="4559681">
                  <a:extLst>
                    <a:ext uri="{9D8B030D-6E8A-4147-A177-3AD203B41FA5}">
                      <a16:colId xmlns:a16="http://schemas.microsoft.com/office/drawing/2014/main" val="1515157277"/>
                    </a:ext>
                  </a:extLst>
                </a:gridCol>
              </a:tblGrid>
              <a:tr h="229966">
                <a:tc>
                  <a:txBody>
                    <a:bodyPr/>
                    <a:lstStyle/>
                    <a:p>
                      <a:r>
                        <a:rPr lang="en-GB" dirty="0"/>
                        <a:t>Skills-and-Action Games</a:t>
                      </a:r>
                    </a:p>
                  </a:txBody>
                  <a:tcPr/>
                </a:tc>
                <a:tc>
                  <a:txBody>
                    <a:bodyPr/>
                    <a:lstStyle/>
                    <a:p>
                      <a:r>
                        <a:rPr lang="en-GB" dirty="0"/>
                        <a:t>Strategy Games</a:t>
                      </a:r>
                    </a:p>
                  </a:txBody>
                  <a:tcPr/>
                </a:tc>
                <a:extLst>
                  <a:ext uri="{0D108BD9-81ED-4DB2-BD59-A6C34878D82A}">
                    <a16:rowId xmlns:a16="http://schemas.microsoft.com/office/drawing/2014/main" val="1432909179"/>
                  </a:ext>
                </a:extLst>
              </a:tr>
              <a:tr h="229966">
                <a:tc>
                  <a:txBody>
                    <a:bodyPr/>
                    <a:lstStyle/>
                    <a:p>
                      <a:r>
                        <a:rPr lang="en-GB" dirty="0"/>
                        <a:t>Combat Games</a:t>
                      </a:r>
                    </a:p>
                  </a:txBody>
                  <a:tcPr/>
                </a:tc>
                <a:tc>
                  <a:txBody>
                    <a:bodyPr/>
                    <a:lstStyle/>
                    <a:p>
                      <a:r>
                        <a:rPr lang="en-GB" dirty="0"/>
                        <a:t>Adventures</a:t>
                      </a:r>
                    </a:p>
                  </a:txBody>
                  <a:tcPr/>
                </a:tc>
                <a:extLst>
                  <a:ext uri="{0D108BD9-81ED-4DB2-BD59-A6C34878D82A}">
                    <a16:rowId xmlns:a16="http://schemas.microsoft.com/office/drawing/2014/main" val="2470907398"/>
                  </a:ext>
                </a:extLst>
              </a:tr>
              <a:tr h="229966">
                <a:tc>
                  <a:txBody>
                    <a:bodyPr/>
                    <a:lstStyle/>
                    <a:p>
                      <a:r>
                        <a:rPr lang="en-GB" dirty="0"/>
                        <a:t>Maze Games</a:t>
                      </a:r>
                    </a:p>
                  </a:txBody>
                  <a:tcPr/>
                </a:tc>
                <a:tc>
                  <a:txBody>
                    <a:bodyPr/>
                    <a:lstStyle/>
                    <a:p>
                      <a:r>
                        <a:rPr lang="en-GB" dirty="0"/>
                        <a:t>D&amp;D Games</a:t>
                      </a:r>
                    </a:p>
                  </a:txBody>
                  <a:tcPr/>
                </a:tc>
                <a:extLst>
                  <a:ext uri="{0D108BD9-81ED-4DB2-BD59-A6C34878D82A}">
                    <a16:rowId xmlns:a16="http://schemas.microsoft.com/office/drawing/2014/main" val="1576307441"/>
                  </a:ext>
                </a:extLst>
              </a:tr>
              <a:tr h="229966">
                <a:tc>
                  <a:txBody>
                    <a:bodyPr/>
                    <a:lstStyle/>
                    <a:p>
                      <a:r>
                        <a:rPr lang="en-GB" dirty="0"/>
                        <a:t>Sports Games</a:t>
                      </a:r>
                    </a:p>
                  </a:txBody>
                  <a:tcPr/>
                </a:tc>
                <a:tc>
                  <a:txBody>
                    <a:bodyPr/>
                    <a:lstStyle/>
                    <a:p>
                      <a:r>
                        <a:rPr lang="en-GB" dirty="0"/>
                        <a:t>Wargames</a:t>
                      </a:r>
                    </a:p>
                  </a:txBody>
                  <a:tcPr/>
                </a:tc>
                <a:extLst>
                  <a:ext uri="{0D108BD9-81ED-4DB2-BD59-A6C34878D82A}">
                    <a16:rowId xmlns:a16="http://schemas.microsoft.com/office/drawing/2014/main" val="1506278069"/>
                  </a:ext>
                </a:extLst>
              </a:tr>
              <a:tr h="229966">
                <a:tc>
                  <a:txBody>
                    <a:bodyPr/>
                    <a:lstStyle/>
                    <a:p>
                      <a:r>
                        <a:rPr lang="en-GB" dirty="0"/>
                        <a:t>Paddle Games</a:t>
                      </a:r>
                    </a:p>
                  </a:txBody>
                  <a:tcPr/>
                </a:tc>
                <a:tc>
                  <a:txBody>
                    <a:bodyPr/>
                    <a:lstStyle/>
                    <a:p>
                      <a:r>
                        <a:rPr lang="en-GB" dirty="0"/>
                        <a:t>Games of Chance</a:t>
                      </a:r>
                    </a:p>
                  </a:txBody>
                  <a:tcPr/>
                </a:tc>
                <a:extLst>
                  <a:ext uri="{0D108BD9-81ED-4DB2-BD59-A6C34878D82A}">
                    <a16:rowId xmlns:a16="http://schemas.microsoft.com/office/drawing/2014/main" val="536916189"/>
                  </a:ext>
                </a:extLst>
              </a:tr>
              <a:tr h="229966">
                <a:tc>
                  <a:txBody>
                    <a:bodyPr/>
                    <a:lstStyle/>
                    <a:p>
                      <a:r>
                        <a:rPr lang="en-GB" dirty="0"/>
                        <a:t>Race Games</a:t>
                      </a:r>
                    </a:p>
                  </a:txBody>
                  <a:tcPr/>
                </a:tc>
                <a:tc>
                  <a:txBody>
                    <a:bodyPr/>
                    <a:lstStyle/>
                    <a:p>
                      <a:r>
                        <a:rPr lang="en-GB" dirty="0"/>
                        <a:t>Educational and Children’s Games</a:t>
                      </a:r>
                    </a:p>
                  </a:txBody>
                  <a:tcPr/>
                </a:tc>
                <a:extLst>
                  <a:ext uri="{0D108BD9-81ED-4DB2-BD59-A6C34878D82A}">
                    <a16:rowId xmlns:a16="http://schemas.microsoft.com/office/drawing/2014/main" val="1195124516"/>
                  </a:ext>
                </a:extLst>
              </a:tr>
              <a:tr h="229966">
                <a:tc>
                  <a:txBody>
                    <a:bodyPr/>
                    <a:lstStyle/>
                    <a:p>
                      <a:r>
                        <a:rPr lang="en-GB" dirty="0"/>
                        <a:t>Miscellaneous Games</a:t>
                      </a:r>
                    </a:p>
                  </a:txBody>
                  <a:tcPr/>
                </a:tc>
                <a:tc>
                  <a:txBody>
                    <a:bodyPr/>
                    <a:lstStyle/>
                    <a:p>
                      <a:r>
                        <a:rPr lang="en-GB" dirty="0"/>
                        <a:t>Interpersonal Games</a:t>
                      </a:r>
                    </a:p>
                  </a:txBody>
                  <a:tcPr/>
                </a:tc>
                <a:extLst>
                  <a:ext uri="{0D108BD9-81ED-4DB2-BD59-A6C34878D82A}">
                    <a16:rowId xmlns:a16="http://schemas.microsoft.com/office/drawing/2014/main" val="940157589"/>
                  </a:ext>
                </a:extLst>
              </a:tr>
            </a:tbl>
          </a:graphicData>
        </a:graphic>
      </p:graphicFrame>
    </p:spTree>
    <p:extLst>
      <p:ext uri="{BB962C8B-B14F-4D97-AF65-F5344CB8AC3E}">
        <p14:creationId xmlns:p14="http://schemas.microsoft.com/office/powerpoint/2010/main" val="3205982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8ABA-118D-CEA5-9273-96CAF69F13D6}"/>
              </a:ext>
            </a:extLst>
          </p:cNvPr>
          <p:cNvSpPr>
            <a:spLocks noGrp="1"/>
          </p:cNvSpPr>
          <p:nvPr>
            <p:ph type="title"/>
          </p:nvPr>
        </p:nvSpPr>
        <p:spPr>
          <a:xfrm>
            <a:off x="1219200" y="365126"/>
            <a:ext cx="9493249" cy="775852"/>
          </a:xfrm>
        </p:spPr>
        <p:txBody>
          <a:bodyPr/>
          <a:lstStyle/>
          <a:p>
            <a:r>
              <a:rPr lang="en-GB" dirty="0"/>
              <a:t>Platformers go 3D (actually!)</a:t>
            </a:r>
          </a:p>
        </p:txBody>
      </p:sp>
      <p:sp>
        <p:nvSpPr>
          <p:cNvPr id="9" name="Content Placeholder 2">
            <a:extLst>
              <a:ext uri="{FF2B5EF4-FFF2-40B4-BE49-F238E27FC236}">
                <a16:creationId xmlns:a16="http://schemas.microsoft.com/office/drawing/2014/main" id="{BB1BFC55-0411-FA61-CCDC-74C460ABC275}"/>
              </a:ext>
            </a:extLst>
          </p:cNvPr>
          <p:cNvSpPr txBox="1">
            <a:spLocks/>
          </p:cNvSpPr>
          <p:nvPr/>
        </p:nvSpPr>
        <p:spPr>
          <a:xfrm>
            <a:off x="619041" y="1294726"/>
            <a:ext cx="6033289" cy="54571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3D </a:t>
            </a:r>
            <a:r>
              <a:rPr lang="en-GB" dirty="0" err="1"/>
              <a:t>Platfomers</a:t>
            </a:r>
            <a:r>
              <a:rPr lang="en-GB" dirty="0"/>
              <a:t> present many challenges to the developer, not least of which is how to manage the camera. </a:t>
            </a:r>
          </a:p>
          <a:p>
            <a:pPr lvl="1"/>
            <a:r>
              <a:rPr lang="en-GB" dirty="0"/>
              <a:t>First-Person Camera – Affords an unobstructed view of the environment (at eye-level) but can become much harder to gauge distances between jumps.</a:t>
            </a:r>
          </a:p>
          <a:p>
            <a:pPr lvl="1"/>
            <a:r>
              <a:rPr lang="en-GB" dirty="0"/>
              <a:t>Third-Person Camera – Positioned around the Player Avatar, generally behind and elevated, and can be moved independent of the Player position. This can make gauging jumps and scouting ahead much easier, but consideration needs to be given as to how the camera behaves when intersecting buildings and scenery.</a:t>
            </a:r>
          </a:p>
          <a:p>
            <a:pPr marL="0" indent="0">
              <a:buNone/>
            </a:pPr>
            <a:endParaRPr lang="en-GB" dirty="0"/>
          </a:p>
        </p:txBody>
      </p:sp>
      <p:grpSp>
        <p:nvGrpSpPr>
          <p:cNvPr id="16" name="Group 15">
            <a:extLst>
              <a:ext uri="{FF2B5EF4-FFF2-40B4-BE49-F238E27FC236}">
                <a16:creationId xmlns:a16="http://schemas.microsoft.com/office/drawing/2014/main" id="{DB202BC5-50C1-92B9-84B1-B29BB74DE9F2}"/>
              </a:ext>
            </a:extLst>
          </p:cNvPr>
          <p:cNvGrpSpPr/>
          <p:nvPr/>
        </p:nvGrpSpPr>
        <p:grpSpPr>
          <a:xfrm>
            <a:off x="6567296" y="1294726"/>
            <a:ext cx="5222542" cy="5164668"/>
            <a:chOff x="6069860" y="1336025"/>
            <a:chExt cx="5222542" cy="5164668"/>
          </a:xfrm>
        </p:grpSpPr>
        <p:pic>
          <p:nvPicPr>
            <p:cNvPr id="7" name="Picture 6">
              <a:extLst>
                <a:ext uri="{FF2B5EF4-FFF2-40B4-BE49-F238E27FC236}">
                  <a16:creationId xmlns:a16="http://schemas.microsoft.com/office/drawing/2014/main" id="{81ABA036-21AD-7ED4-946C-676FF90CF6FE}"/>
                </a:ext>
              </a:extLst>
            </p:cNvPr>
            <p:cNvPicPr>
              <a:picLocks noChangeAspect="1"/>
            </p:cNvPicPr>
            <p:nvPr/>
          </p:nvPicPr>
          <p:blipFill>
            <a:blip r:embed="rId2"/>
            <a:stretch>
              <a:fillRect/>
            </a:stretch>
          </p:blipFill>
          <p:spPr>
            <a:xfrm>
              <a:off x="6364491" y="1336025"/>
              <a:ext cx="4246170" cy="5164668"/>
            </a:xfrm>
            <a:prstGeom prst="rect">
              <a:avLst/>
            </a:prstGeom>
          </p:spPr>
        </p:pic>
        <p:sp>
          <p:nvSpPr>
            <p:cNvPr id="10" name="TextBox 9">
              <a:extLst>
                <a:ext uri="{FF2B5EF4-FFF2-40B4-BE49-F238E27FC236}">
                  <a16:creationId xmlns:a16="http://schemas.microsoft.com/office/drawing/2014/main" id="{3B4CCCAC-8F7A-36C2-7983-E01464D6102B}"/>
                </a:ext>
              </a:extLst>
            </p:cNvPr>
            <p:cNvSpPr txBox="1"/>
            <p:nvPr/>
          </p:nvSpPr>
          <p:spPr>
            <a:xfrm>
              <a:off x="6069860" y="3358836"/>
              <a:ext cx="1955549" cy="523220"/>
            </a:xfrm>
            <a:prstGeom prst="rect">
              <a:avLst/>
            </a:prstGeom>
            <a:solidFill>
              <a:schemeClr val="bg1">
                <a:lumMod val="75000"/>
                <a:lumOff val="25000"/>
              </a:schemeClr>
            </a:solidFill>
          </p:spPr>
          <p:txBody>
            <a:bodyPr wrap="square" rtlCol="0">
              <a:spAutoFit/>
            </a:bodyPr>
            <a:lstStyle/>
            <a:p>
              <a:r>
                <a:rPr lang="en-GB" sz="1400" b="1" dirty="0"/>
                <a:t>Camera located behind the player</a:t>
              </a:r>
            </a:p>
          </p:txBody>
        </p:sp>
        <p:cxnSp>
          <p:nvCxnSpPr>
            <p:cNvPr id="12" name="Straight Arrow Connector 11">
              <a:extLst>
                <a:ext uri="{FF2B5EF4-FFF2-40B4-BE49-F238E27FC236}">
                  <a16:creationId xmlns:a16="http://schemas.microsoft.com/office/drawing/2014/main" id="{EE512A13-F940-D15C-AD90-34BB47AD39DA}"/>
                </a:ext>
              </a:extLst>
            </p:cNvPr>
            <p:cNvCxnSpPr>
              <a:cxnSpLocks/>
            </p:cNvCxnSpPr>
            <p:nvPr/>
          </p:nvCxnSpPr>
          <p:spPr>
            <a:xfrm flipV="1">
              <a:off x="7047634" y="2898291"/>
              <a:ext cx="721106" cy="46054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5DF6684E-2C1A-9365-138E-EB794EDD1A83}"/>
                </a:ext>
              </a:extLst>
            </p:cNvPr>
            <p:cNvSpPr txBox="1"/>
            <p:nvPr/>
          </p:nvSpPr>
          <p:spPr>
            <a:xfrm>
              <a:off x="9336853" y="4350966"/>
              <a:ext cx="1955549" cy="1815882"/>
            </a:xfrm>
            <a:prstGeom prst="rect">
              <a:avLst/>
            </a:prstGeom>
            <a:solidFill>
              <a:schemeClr val="bg1">
                <a:lumMod val="75000"/>
                <a:lumOff val="25000"/>
              </a:schemeClr>
            </a:solidFill>
          </p:spPr>
          <p:txBody>
            <a:bodyPr wrap="square" rtlCol="0">
              <a:spAutoFit/>
            </a:bodyPr>
            <a:lstStyle/>
            <a:p>
              <a:r>
                <a:rPr lang="en-GB" sz="1400" dirty="0"/>
                <a:t>As the player rotates, </a:t>
              </a:r>
              <a:r>
                <a:rPr lang="en-GB" sz="1400" dirty="0">
                  <a:solidFill>
                    <a:srgbClr val="FF0000"/>
                  </a:solidFill>
                </a:rPr>
                <a:t>if the camera’s position remains fixed – relative to the player, </a:t>
              </a:r>
              <a:r>
                <a:rPr lang="en-GB" sz="1400" dirty="0"/>
                <a:t>it might intersect the scenery).</a:t>
              </a:r>
            </a:p>
          </p:txBody>
        </p:sp>
        <p:cxnSp>
          <p:nvCxnSpPr>
            <p:cNvPr id="14" name="Straight Arrow Connector 13">
              <a:extLst>
                <a:ext uri="{FF2B5EF4-FFF2-40B4-BE49-F238E27FC236}">
                  <a16:creationId xmlns:a16="http://schemas.microsoft.com/office/drawing/2014/main" id="{BB8A9406-DA49-F747-CE33-9A9C3CB60FD8}"/>
                </a:ext>
              </a:extLst>
            </p:cNvPr>
            <p:cNvCxnSpPr>
              <a:cxnSpLocks/>
              <a:stCxn id="13" idx="1"/>
            </p:cNvCxnSpPr>
            <p:nvPr/>
          </p:nvCxnSpPr>
          <p:spPr>
            <a:xfrm flipH="1" flipV="1">
              <a:off x="8948451" y="5187635"/>
              <a:ext cx="388402" cy="71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4D957FE-6AED-59AA-599C-177793F3DB6A}"/>
                </a:ext>
              </a:extLst>
            </p:cNvPr>
            <p:cNvSpPr/>
            <p:nvPr/>
          </p:nvSpPr>
          <p:spPr>
            <a:xfrm>
              <a:off x="8157171" y="4825497"/>
              <a:ext cx="760491" cy="7242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descr="Image result for tomb raider screenshots">
            <a:extLst>
              <a:ext uri="{FF2B5EF4-FFF2-40B4-BE49-F238E27FC236}">
                <a16:creationId xmlns:a16="http://schemas.microsoft.com/office/drawing/2014/main" id="{ABFBE59F-1671-F36B-23E9-2CA21092B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93130">
            <a:off x="9566020" y="809122"/>
            <a:ext cx="2352522" cy="13232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video game of a person climbing a building&#10;&#10;Description automatically generated">
            <a:extLst>
              <a:ext uri="{FF2B5EF4-FFF2-40B4-BE49-F238E27FC236}">
                <a16:creationId xmlns:a16="http://schemas.microsoft.com/office/drawing/2014/main" id="{28542AF2-B939-7824-76CF-7F54C063FD40}"/>
              </a:ext>
            </a:extLst>
          </p:cNvPr>
          <p:cNvPicPr>
            <a:picLocks noChangeAspect="1"/>
          </p:cNvPicPr>
          <p:nvPr/>
        </p:nvPicPr>
        <p:blipFill>
          <a:blip r:embed="rId4">
            <a:extLst>
              <a:ext uri="{28A0092B-C50C-407E-A947-70E740481C1C}">
                <a14:useLocalDpi xmlns:a14="http://schemas.microsoft.com/office/drawing/2010/main" val="0"/>
              </a:ext>
            </a:extLst>
          </a:blip>
          <a:srcRect l="2103" r="2759"/>
          <a:stretch/>
        </p:blipFill>
        <p:spPr>
          <a:xfrm>
            <a:off x="3758828" y="4725676"/>
            <a:ext cx="2931364" cy="1733718"/>
          </a:xfrm>
          <a:prstGeom prst="rect">
            <a:avLst/>
          </a:prstGeom>
        </p:spPr>
      </p:pic>
      <p:pic>
        <p:nvPicPr>
          <p:cNvPr id="24" name="Picture 23" descr="A person sitting on a ledge&#10;&#10;Description automatically generated">
            <a:extLst>
              <a:ext uri="{FF2B5EF4-FFF2-40B4-BE49-F238E27FC236}">
                <a16:creationId xmlns:a16="http://schemas.microsoft.com/office/drawing/2014/main" id="{6FFE13A4-B501-19A6-4E32-F797C2380524}"/>
              </a:ext>
            </a:extLst>
          </p:cNvPr>
          <p:cNvPicPr>
            <a:picLocks noChangeAspect="1"/>
          </p:cNvPicPr>
          <p:nvPr/>
        </p:nvPicPr>
        <p:blipFill>
          <a:blip r:embed="rId5">
            <a:extLst>
              <a:ext uri="{28A0092B-C50C-407E-A947-70E740481C1C}">
                <a14:useLocalDpi xmlns:a14="http://schemas.microsoft.com/office/drawing/2010/main" val="0"/>
              </a:ext>
            </a:extLst>
          </a:blip>
          <a:srcRect l="1517" r="4088"/>
          <a:stretch/>
        </p:blipFill>
        <p:spPr>
          <a:xfrm>
            <a:off x="726284" y="4725676"/>
            <a:ext cx="2909401" cy="1733718"/>
          </a:xfrm>
          <a:prstGeom prst="rect">
            <a:avLst/>
          </a:prstGeom>
        </p:spPr>
      </p:pic>
    </p:spTree>
    <p:extLst>
      <p:ext uri="{BB962C8B-B14F-4D97-AF65-F5344CB8AC3E}">
        <p14:creationId xmlns:p14="http://schemas.microsoft.com/office/powerpoint/2010/main" val="2624564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7E46-A48D-DCA3-FB4C-6CEE8E1563A3}"/>
              </a:ext>
            </a:extLst>
          </p:cNvPr>
          <p:cNvSpPr>
            <a:spLocks noGrp="1"/>
          </p:cNvSpPr>
          <p:nvPr>
            <p:ph type="title"/>
          </p:nvPr>
        </p:nvSpPr>
        <p:spPr>
          <a:xfrm>
            <a:off x="1219200" y="365125"/>
            <a:ext cx="9493249" cy="826629"/>
          </a:xfrm>
        </p:spPr>
        <p:txBody>
          <a:bodyPr/>
          <a:lstStyle/>
          <a:p>
            <a:r>
              <a:rPr lang="en-GB" dirty="0"/>
              <a:t>2D Mechanics in a 3D World</a:t>
            </a:r>
          </a:p>
        </p:txBody>
      </p:sp>
      <p:sp>
        <p:nvSpPr>
          <p:cNvPr id="3" name="Content Placeholder 2">
            <a:extLst>
              <a:ext uri="{FF2B5EF4-FFF2-40B4-BE49-F238E27FC236}">
                <a16:creationId xmlns:a16="http://schemas.microsoft.com/office/drawing/2014/main" id="{08B8C349-7183-CCC1-58D8-20D278EA4609}"/>
              </a:ext>
            </a:extLst>
          </p:cNvPr>
          <p:cNvSpPr>
            <a:spLocks noGrp="1"/>
          </p:cNvSpPr>
          <p:nvPr>
            <p:ph idx="1"/>
          </p:nvPr>
        </p:nvSpPr>
        <p:spPr>
          <a:xfrm>
            <a:off x="1158529" y="1945808"/>
            <a:ext cx="4501217" cy="3631598"/>
          </a:xfrm>
        </p:spPr>
        <p:txBody>
          <a:bodyPr/>
          <a:lstStyle/>
          <a:p>
            <a:r>
              <a:rPr lang="en-GB" dirty="0"/>
              <a:t>Some platformers have a 3D environment but are restricted to 2D-style gameplay and mechanics.</a:t>
            </a:r>
          </a:p>
          <a:p>
            <a:pPr lvl="1"/>
            <a:r>
              <a:rPr lang="en-GB" dirty="0"/>
              <a:t>Pandemonium </a:t>
            </a:r>
          </a:p>
          <a:p>
            <a:pPr lvl="1"/>
            <a:r>
              <a:rPr lang="en-GB" dirty="0"/>
              <a:t>Crash Bandicoot</a:t>
            </a:r>
          </a:p>
          <a:p>
            <a:pPr lvl="1"/>
            <a:endParaRPr lang="en-GB" dirty="0"/>
          </a:p>
          <a:p>
            <a:r>
              <a:rPr lang="en-GB" dirty="0"/>
              <a:t>Unity and Unreal Engine can both be used to make a 2D-style game with 3D assets. Both game engines ‘cheat’ 2D, as they both still utilise the Z-Axis.</a:t>
            </a:r>
          </a:p>
        </p:txBody>
      </p:sp>
      <p:pic>
        <p:nvPicPr>
          <p:cNvPr id="4" name="Picture 2" descr="Image result for pandemonium screenshots">
            <a:extLst>
              <a:ext uri="{FF2B5EF4-FFF2-40B4-BE49-F238E27FC236}">
                <a16:creationId xmlns:a16="http://schemas.microsoft.com/office/drawing/2014/main" id="{ACEA9FB6-5A50-B0C5-D4E6-E10695D75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8273" y="1449845"/>
            <a:ext cx="3135739" cy="2351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2E7D4E-917A-CD85-8F94-D3412519751C}"/>
              </a:ext>
            </a:extLst>
          </p:cNvPr>
          <p:cNvSpPr txBox="1"/>
          <p:nvPr/>
        </p:nvSpPr>
        <p:spPr>
          <a:xfrm>
            <a:off x="6379799" y="3801649"/>
            <a:ext cx="2199166" cy="215444"/>
          </a:xfrm>
          <a:prstGeom prst="rect">
            <a:avLst/>
          </a:prstGeom>
          <a:noFill/>
        </p:spPr>
        <p:txBody>
          <a:bodyPr wrap="square" rtlCol="0">
            <a:spAutoFit/>
          </a:bodyPr>
          <a:lstStyle/>
          <a:p>
            <a:r>
              <a:rPr lang="en-GB" sz="800" dirty="0"/>
              <a:t>Pandemonium ©Toys for Bob/Eidos 1996</a:t>
            </a:r>
          </a:p>
        </p:txBody>
      </p:sp>
      <p:pic>
        <p:nvPicPr>
          <p:cNvPr id="6" name="Picture 4" descr="Image result for crash bandicoot screenshots">
            <a:extLst>
              <a:ext uri="{FF2B5EF4-FFF2-40B4-BE49-F238E27FC236}">
                <a16:creationId xmlns:a16="http://schemas.microsoft.com/office/drawing/2014/main" id="{638CD758-982F-D815-CE4C-8DDD0AC78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965" y="2953052"/>
            <a:ext cx="3429000"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384487-FF3B-CE52-3D38-547E3E060812}"/>
              </a:ext>
            </a:extLst>
          </p:cNvPr>
          <p:cNvSpPr txBox="1"/>
          <p:nvPr/>
        </p:nvSpPr>
        <p:spPr>
          <a:xfrm>
            <a:off x="9243015" y="5696252"/>
            <a:ext cx="2764950" cy="215444"/>
          </a:xfrm>
          <a:prstGeom prst="rect">
            <a:avLst/>
          </a:prstGeom>
          <a:noFill/>
        </p:spPr>
        <p:txBody>
          <a:bodyPr wrap="square" rtlCol="0">
            <a:spAutoFit/>
          </a:bodyPr>
          <a:lstStyle/>
          <a:p>
            <a:r>
              <a:rPr lang="en-GB" sz="800" dirty="0"/>
              <a:t>Crash Bandicoot ©Naughty Dog/Toys for Bob 1996</a:t>
            </a:r>
          </a:p>
        </p:txBody>
      </p:sp>
    </p:spTree>
    <p:extLst>
      <p:ext uri="{BB962C8B-B14F-4D97-AF65-F5344CB8AC3E}">
        <p14:creationId xmlns:p14="http://schemas.microsoft.com/office/powerpoint/2010/main" val="2137199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40CF-24F0-7E6A-6682-CE910B0FA7BF}"/>
              </a:ext>
            </a:extLst>
          </p:cNvPr>
          <p:cNvSpPr>
            <a:spLocks noGrp="1"/>
          </p:cNvSpPr>
          <p:nvPr>
            <p:ph type="title"/>
          </p:nvPr>
        </p:nvSpPr>
        <p:spPr>
          <a:xfrm>
            <a:off x="1219200" y="365125"/>
            <a:ext cx="9493249" cy="771805"/>
          </a:xfrm>
        </p:spPr>
        <p:txBody>
          <a:bodyPr>
            <a:normAutofit/>
          </a:bodyPr>
          <a:lstStyle/>
          <a:p>
            <a:r>
              <a:rPr lang="en-GB" dirty="0"/>
              <a:t>Core Mechanics</a:t>
            </a:r>
          </a:p>
        </p:txBody>
      </p:sp>
      <p:sp>
        <p:nvSpPr>
          <p:cNvPr id="3" name="Content Placeholder 2">
            <a:extLst>
              <a:ext uri="{FF2B5EF4-FFF2-40B4-BE49-F238E27FC236}">
                <a16:creationId xmlns:a16="http://schemas.microsoft.com/office/drawing/2014/main" id="{C35720C9-1001-A16B-E809-BB5358737F15}"/>
              </a:ext>
            </a:extLst>
          </p:cNvPr>
          <p:cNvSpPr>
            <a:spLocks noGrp="1"/>
          </p:cNvSpPr>
          <p:nvPr>
            <p:ph idx="1"/>
          </p:nvPr>
        </p:nvSpPr>
        <p:spPr>
          <a:xfrm>
            <a:off x="1219200" y="1217851"/>
            <a:ext cx="9493250" cy="5106749"/>
          </a:xfrm>
        </p:spPr>
        <p:txBody>
          <a:bodyPr/>
          <a:lstStyle/>
          <a:p>
            <a:r>
              <a:rPr lang="en-GB" dirty="0"/>
              <a:t>There is a common set of </a:t>
            </a:r>
            <a:r>
              <a:rPr lang="en-GB" b="1" dirty="0"/>
              <a:t>core mechanics</a:t>
            </a:r>
            <a:r>
              <a:rPr lang="en-GB" dirty="0"/>
              <a:t> on which gameplay is based:</a:t>
            </a:r>
          </a:p>
          <a:p>
            <a:pPr lvl="1"/>
            <a:r>
              <a:rPr lang="en-GB" dirty="0"/>
              <a:t>Walking/ Running</a:t>
            </a:r>
          </a:p>
          <a:p>
            <a:pPr lvl="2"/>
            <a:r>
              <a:rPr lang="en-GB" dirty="0"/>
              <a:t>Example: </a:t>
            </a:r>
            <a:r>
              <a:rPr lang="en-GB" i="1" dirty="0"/>
              <a:t>“The player navigates along a given platform, ledge, or the ground by moving left and right. It is also possible to sprint left and right to cover greater distances and allow the player to trigger longer jumps where necessary” </a:t>
            </a:r>
            <a:r>
              <a:rPr lang="en-GB" dirty="0"/>
              <a:t>– This describes basic walking/ running mechanics for a 2D platformer.</a:t>
            </a:r>
          </a:p>
          <a:p>
            <a:pPr lvl="2"/>
            <a:endParaRPr lang="en-GB" i="1" dirty="0"/>
          </a:p>
          <a:p>
            <a:pPr lvl="1"/>
            <a:r>
              <a:rPr lang="en-GB" dirty="0"/>
              <a:t>Jumping</a:t>
            </a:r>
          </a:p>
          <a:p>
            <a:pPr lvl="2"/>
            <a:r>
              <a:rPr lang="en-GB" dirty="0"/>
              <a:t>Example: </a:t>
            </a:r>
            <a:r>
              <a:rPr lang="en-GB" i="1" dirty="0"/>
              <a:t>“The player can jump directly up by a set distance. Gravity slows the player until they stop jumping and start to fall. When jumping while walking, the player can move laterally during the jump. If sprinting, the lateral movement is much larger which means that the player can cover a greater distance”.</a:t>
            </a:r>
            <a:endParaRPr lang="en-GB" dirty="0"/>
          </a:p>
          <a:p>
            <a:pPr lvl="1"/>
            <a:r>
              <a:rPr lang="en-GB" dirty="0"/>
              <a:t>Other Key Mechanics (different games will have their own specific mechanics).</a:t>
            </a:r>
          </a:p>
          <a:p>
            <a:pPr lvl="2"/>
            <a:r>
              <a:rPr lang="en-GB" dirty="0"/>
              <a:t>Ducking, Climbing, Sliding, Fire/ Attack, Defend, Interact.</a:t>
            </a:r>
          </a:p>
        </p:txBody>
      </p:sp>
    </p:spTree>
    <p:extLst>
      <p:ext uri="{BB962C8B-B14F-4D97-AF65-F5344CB8AC3E}">
        <p14:creationId xmlns:p14="http://schemas.microsoft.com/office/powerpoint/2010/main" val="2985349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8B7F-5903-BAB5-3A9B-39637C6A2876}"/>
              </a:ext>
            </a:extLst>
          </p:cNvPr>
          <p:cNvSpPr>
            <a:spLocks noGrp="1"/>
          </p:cNvSpPr>
          <p:nvPr>
            <p:ph type="title"/>
          </p:nvPr>
        </p:nvSpPr>
        <p:spPr>
          <a:xfrm>
            <a:off x="1219200" y="365125"/>
            <a:ext cx="9493249" cy="787989"/>
          </a:xfrm>
        </p:spPr>
        <p:txBody>
          <a:bodyPr>
            <a:normAutofit/>
          </a:bodyPr>
          <a:lstStyle/>
          <a:p>
            <a:r>
              <a:rPr lang="en-GB" dirty="0"/>
              <a:t>State Modelling</a:t>
            </a:r>
          </a:p>
        </p:txBody>
      </p:sp>
      <p:sp>
        <p:nvSpPr>
          <p:cNvPr id="3" name="Content Placeholder 2">
            <a:extLst>
              <a:ext uri="{FF2B5EF4-FFF2-40B4-BE49-F238E27FC236}">
                <a16:creationId xmlns:a16="http://schemas.microsoft.com/office/drawing/2014/main" id="{8FC09C20-0D98-0717-7D27-DC11DF2FE4BC}"/>
              </a:ext>
            </a:extLst>
          </p:cNvPr>
          <p:cNvSpPr>
            <a:spLocks noGrp="1"/>
          </p:cNvSpPr>
          <p:nvPr>
            <p:ph idx="1"/>
          </p:nvPr>
        </p:nvSpPr>
        <p:spPr>
          <a:xfrm>
            <a:off x="1219200" y="1262358"/>
            <a:ext cx="9493250" cy="1933129"/>
          </a:xfrm>
        </p:spPr>
        <p:txBody>
          <a:bodyPr>
            <a:normAutofit lnSpcReduction="10000"/>
          </a:bodyPr>
          <a:lstStyle/>
          <a:p>
            <a:r>
              <a:rPr lang="en-GB" sz="1600" dirty="0"/>
              <a:t>When designing a game, and trying to establish the flow of the game, it can be useful to identify the different states a character will be in (walking, running, jumping, falling etc.) and how a character goes from one state to the next.</a:t>
            </a:r>
          </a:p>
          <a:p>
            <a:r>
              <a:rPr lang="en-GB" sz="1600" dirty="0"/>
              <a:t>State-chart diagrams are typically found in the Technical Specification, but a more basic overview of the different states as done by the designer could aid in expressing the gameplay and flow of the game.</a:t>
            </a:r>
          </a:p>
        </p:txBody>
      </p:sp>
      <p:sp>
        <p:nvSpPr>
          <p:cNvPr id="4" name="Oval 3">
            <a:extLst>
              <a:ext uri="{FF2B5EF4-FFF2-40B4-BE49-F238E27FC236}">
                <a16:creationId xmlns:a16="http://schemas.microsoft.com/office/drawing/2014/main" id="{C990E7D0-3262-0DA1-A45C-9843E7C81F31}"/>
              </a:ext>
            </a:extLst>
          </p:cNvPr>
          <p:cNvSpPr/>
          <p:nvPr/>
        </p:nvSpPr>
        <p:spPr>
          <a:xfrm>
            <a:off x="2128929" y="4827065"/>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Consolas" panose="020B0609020204030204" pitchFamily="49" charset="0"/>
              </a:rPr>
              <a:t>Standing</a:t>
            </a:r>
          </a:p>
        </p:txBody>
      </p:sp>
      <p:sp>
        <p:nvSpPr>
          <p:cNvPr id="5" name="Oval 4">
            <a:extLst>
              <a:ext uri="{FF2B5EF4-FFF2-40B4-BE49-F238E27FC236}">
                <a16:creationId xmlns:a16="http://schemas.microsoft.com/office/drawing/2014/main" id="{5E855FC9-B04D-84BE-528A-0E36C54B7AFF}"/>
              </a:ext>
            </a:extLst>
          </p:cNvPr>
          <p:cNvSpPr/>
          <p:nvPr/>
        </p:nvSpPr>
        <p:spPr>
          <a:xfrm>
            <a:off x="3949083" y="3994950"/>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Consolas" panose="020B0609020204030204" pitchFamily="49" charset="0"/>
              </a:rPr>
              <a:t>Running</a:t>
            </a:r>
          </a:p>
        </p:txBody>
      </p:sp>
      <p:sp>
        <p:nvSpPr>
          <p:cNvPr id="6" name="Oval 5">
            <a:extLst>
              <a:ext uri="{FF2B5EF4-FFF2-40B4-BE49-F238E27FC236}">
                <a16:creationId xmlns:a16="http://schemas.microsoft.com/office/drawing/2014/main" id="{0782E3C4-8650-7A18-9FDA-38FD5F006C07}"/>
              </a:ext>
            </a:extLst>
          </p:cNvPr>
          <p:cNvSpPr/>
          <p:nvPr/>
        </p:nvSpPr>
        <p:spPr>
          <a:xfrm>
            <a:off x="6106357" y="5090133"/>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Consolas" panose="020B0609020204030204" pitchFamily="49" charset="0"/>
              </a:rPr>
              <a:t>Jumping</a:t>
            </a:r>
          </a:p>
        </p:txBody>
      </p:sp>
      <p:sp>
        <p:nvSpPr>
          <p:cNvPr id="7" name="Oval 6">
            <a:extLst>
              <a:ext uri="{FF2B5EF4-FFF2-40B4-BE49-F238E27FC236}">
                <a16:creationId xmlns:a16="http://schemas.microsoft.com/office/drawing/2014/main" id="{9C0529E5-F13B-0A73-C164-52C161D1C764}"/>
              </a:ext>
            </a:extLst>
          </p:cNvPr>
          <p:cNvSpPr/>
          <p:nvPr/>
        </p:nvSpPr>
        <p:spPr>
          <a:xfrm>
            <a:off x="8700116" y="3673244"/>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Consolas" panose="020B0609020204030204" pitchFamily="49" charset="0"/>
              </a:rPr>
              <a:t>Falling</a:t>
            </a:r>
          </a:p>
        </p:txBody>
      </p:sp>
      <p:cxnSp>
        <p:nvCxnSpPr>
          <p:cNvPr id="8" name="Connector: Curved 7">
            <a:extLst>
              <a:ext uri="{FF2B5EF4-FFF2-40B4-BE49-F238E27FC236}">
                <a16:creationId xmlns:a16="http://schemas.microsoft.com/office/drawing/2014/main" id="{860E626E-8F54-A4FF-4164-F5CB85E6AA77}"/>
              </a:ext>
            </a:extLst>
          </p:cNvPr>
          <p:cNvCxnSpPr>
            <a:cxnSpLocks/>
            <a:stCxn id="4" idx="0"/>
            <a:endCxn id="5" idx="2"/>
          </p:cNvCxnSpPr>
          <p:nvPr/>
        </p:nvCxnSpPr>
        <p:spPr>
          <a:xfrm rot="5400000" flipH="1" flipV="1">
            <a:off x="3205297" y="4083279"/>
            <a:ext cx="355438" cy="11321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51DB7DBE-E40C-5E96-567B-B104385FA805}"/>
              </a:ext>
            </a:extLst>
          </p:cNvPr>
          <p:cNvCxnSpPr>
            <a:cxnSpLocks/>
            <a:stCxn id="4" idx="4"/>
            <a:endCxn id="6" idx="3"/>
          </p:cNvCxnSpPr>
          <p:nvPr/>
        </p:nvCxnSpPr>
        <p:spPr>
          <a:xfrm rot="16200000" flipH="1">
            <a:off x="4500685" y="4096682"/>
            <a:ext cx="123453" cy="3490924"/>
          </a:xfrm>
          <a:prstGeom prst="curvedConnector3">
            <a:avLst>
              <a:gd name="adj1" fmla="val 398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1FD2CF3E-72C8-58F4-DC6D-7FEA20EF849F}"/>
              </a:ext>
            </a:extLst>
          </p:cNvPr>
          <p:cNvCxnSpPr>
            <a:cxnSpLocks/>
            <a:stCxn id="5" idx="3"/>
            <a:endCxn id="4" idx="6"/>
          </p:cNvCxnSpPr>
          <p:nvPr/>
        </p:nvCxnSpPr>
        <p:spPr>
          <a:xfrm rot="5400000">
            <a:off x="3580257" y="4733400"/>
            <a:ext cx="495054" cy="64563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A731D7DD-9EC6-7350-5A85-6E418BFC131E}"/>
              </a:ext>
            </a:extLst>
          </p:cNvPr>
          <p:cNvCxnSpPr>
            <a:endCxn id="7" idx="4"/>
          </p:cNvCxnSpPr>
          <p:nvPr/>
        </p:nvCxnSpPr>
        <p:spPr>
          <a:xfrm flipV="1">
            <a:off x="7482396" y="4626597"/>
            <a:ext cx="1905740" cy="10639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5E943492-210B-6FD5-F8CD-AD42AB17CA7D}"/>
              </a:ext>
            </a:extLst>
          </p:cNvPr>
          <p:cNvCxnSpPr>
            <a:cxnSpLocks/>
            <a:stCxn id="5" idx="0"/>
            <a:endCxn id="7" idx="1"/>
          </p:cNvCxnSpPr>
          <p:nvPr/>
        </p:nvCxnSpPr>
        <p:spPr>
          <a:xfrm rot="5400000" flipH="1" flipV="1">
            <a:off x="6678322" y="1771641"/>
            <a:ext cx="182091" cy="4264529"/>
          </a:xfrm>
          <a:prstGeom prst="curvedConnector3">
            <a:avLst>
              <a:gd name="adj1" fmla="val 302215"/>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49A4DE5-17A9-EB98-08C9-682525DBE3E8}"/>
              </a:ext>
            </a:extLst>
          </p:cNvPr>
          <p:cNvSpPr txBox="1"/>
          <p:nvPr/>
        </p:nvSpPr>
        <p:spPr>
          <a:xfrm>
            <a:off x="7968899" y="4971443"/>
            <a:ext cx="1381448" cy="307777"/>
          </a:xfrm>
          <a:prstGeom prst="rect">
            <a:avLst/>
          </a:prstGeom>
          <a:noFill/>
        </p:spPr>
        <p:txBody>
          <a:bodyPr wrap="square" rtlCol="0">
            <a:spAutoFit/>
          </a:bodyPr>
          <a:lstStyle/>
          <a:p>
            <a:r>
              <a:rPr lang="en-GB" sz="1400" i="1" dirty="0"/>
              <a:t>Hit obstacle</a:t>
            </a:r>
          </a:p>
        </p:txBody>
      </p:sp>
      <p:sp>
        <p:nvSpPr>
          <p:cNvPr id="14" name="TextBox 13">
            <a:extLst>
              <a:ext uri="{FF2B5EF4-FFF2-40B4-BE49-F238E27FC236}">
                <a16:creationId xmlns:a16="http://schemas.microsoft.com/office/drawing/2014/main" id="{8F58C9BF-BE4F-F7A4-CC01-4FE98F01651A}"/>
              </a:ext>
            </a:extLst>
          </p:cNvPr>
          <p:cNvSpPr txBox="1"/>
          <p:nvPr/>
        </p:nvSpPr>
        <p:spPr>
          <a:xfrm>
            <a:off x="5934798" y="4085681"/>
            <a:ext cx="2189606" cy="523220"/>
          </a:xfrm>
          <a:prstGeom prst="rect">
            <a:avLst/>
          </a:prstGeom>
          <a:noFill/>
        </p:spPr>
        <p:txBody>
          <a:bodyPr wrap="square" rtlCol="0">
            <a:spAutoFit/>
          </a:bodyPr>
          <a:lstStyle/>
          <a:p>
            <a:r>
              <a:rPr lang="en-GB" sz="1400" i="1" dirty="0"/>
              <a:t>Jump pressed (enter lateral jump)</a:t>
            </a:r>
          </a:p>
        </p:txBody>
      </p:sp>
      <p:sp>
        <p:nvSpPr>
          <p:cNvPr id="15" name="TextBox 14">
            <a:extLst>
              <a:ext uri="{FF2B5EF4-FFF2-40B4-BE49-F238E27FC236}">
                <a16:creationId xmlns:a16="http://schemas.microsoft.com/office/drawing/2014/main" id="{643DDE69-E398-40A9-1176-BEFE00915E4E}"/>
              </a:ext>
            </a:extLst>
          </p:cNvPr>
          <p:cNvSpPr txBox="1"/>
          <p:nvPr/>
        </p:nvSpPr>
        <p:spPr>
          <a:xfrm>
            <a:off x="2330446" y="4193402"/>
            <a:ext cx="1295623" cy="307777"/>
          </a:xfrm>
          <a:prstGeom prst="rect">
            <a:avLst/>
          </a:prstGeom>
          <a:noFill/>
        </p:spPr>
        <p:txBody>
          <a:bodyPr wrap="square" rtlCol="0">
            <a:spAutoFit/>
          </a:bodyPr>
          <a:lstStyle/>
          <a:p>
            <a:r>
              <a:rPr lang="en-GB" sz="1400" i="1" dirty="0"/>
              <a:t>Move player</a:t>
            </a:r>
          </a:p>
        </p:txBody>
      </p:sp>
      <p:sp>
        <p:nvSpPr>
          <p:cNvPr id="16" name="TextBox 15">
            <a:extLst>
              <a:ext uri="{FF2B5EF4-FFF2-40B4-BE49-F238E27FC236}">
                <a16:creationId xmlns:a16="http://schemas.microsoft.com/office/drawing/2014/main" id="{5075AA23-B2DD-7D8D-DADA-B0DA9BBE4343}"/>
              </a:ext>
            </a:extLst>
          </p:cNvPr>
          <p:cNvSpPr txBox="1"/>
          <p:nvPr/>
        </p:nvSpPr>
        <p:spPr>
          <a:xfrm>
            <a:off x="6307874" y="3130077"/>
            <a:ext cx="1488802" cy="307777"/>
          </a:xfrm>
          <a:prstGeom prst="rect">
            <a:avLst/>
          </a:prstGeom>
          <a:noFill/>
        </p:spPr>
        <p:txBody>
          <a:bodyPr wrap="square" rtlCol="0">
            <a:spAutoFit/>
          </a:bodyPr>
          <a:lstStyle/>
          <a:p>
            <a:r>
              <a:rPr lang="en-GB" sz="1400" i="1" dirty="0"/>
              <a:t>Fall off edge</a:t>
            </a:r>
          </a:p>
        </p:txBody>
      </p:sp>
      <p:sp>
        <p:nvSpPr>
          <p:cNvPr id="17" name="TextBox 16">
            <a:extLst>
              <a:ext uri="{FF2B5EF4-FFF2-40B4-BE49-F238E27FC236}">
                <a16:creationId xmlns:a16="http://schemas.microsoft.com/office/drawing/2014/main" id="{CBCDE518-14FC-0022-B904-ED801FA0B434}"/>
              </a:ext>
            </a:extLst>
          </p:cNvPr>
          <p:cNvSpPr txBox="1"/>
          <p:nvPr/>
        </p:nvSpPr>
        <p:spPr>
          <a:xfrm>
            <a:off x="3788870" y="5173802"/>
            <a:ext cx="1376039" cy="523220"/>
          </a:xfrm>
          <a:prstGeom prst="rect">
            <a:avLst/>
          </a:prstGeom>
          <a:noFill/>
        </p:spPr>
        <p:txBody>
          <a:bodyPr wrap="square" rtlCol="0">
            <a:spAutoFit/>
          </a:bodyPr>
          <a:lstStyle/>
          <a:p>
            <a:r>
              <a:rPr lang="en-GB" sz="1400" i="1" dirty="0"/>
              <a:t>Stop moving [speed &lt; T]</a:t>
            </a:r>
          </a:p>
        </p:txBody>
      </p:sp>
      <p:sp>
        <p:nvSpPr>
          <p:cNvPr id="18" name="Oval 17">
            <a:extLst>
              <a:ext uri="{FF2B5EF4-FFF2-40B4-BE49-F238E27FC236}">
                <a16:creationId xmlns:a16="http://schemas.microsoft.com/office/drawing/2014/main" id="{7E5A2102-4E46-25EB-6A23-2E78C96188C9}"/>
              </a:ext>
            </a:extLst>
          </p:cNvPr>
          <p:cNvSpPr/>
          <p:nvPr/>
        </p:nvSpPr>
        <p:spPr>
          <a:xfrm>
            <a:off x="544079" y="4240513"/>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Consolas" panose="020B0609020204030204" pitchFamily="49" charset="0"/>
              </a:rPr>
              <a:t>Sliding</a:t>
            </a:r>
          </a:p>
        </p:txBody>
      </p:sp>
      <p:cxnSp>
        <p:nvCxnSpPr>
          <p:cNvPr id="19" name="Connector: Curved 18">
            <a:extLst>
              <a:ext uri="{FF2B5EF4-FFF2-40B4-BE49-F238E27FC236}">
                <a16:creationId xmlns:a16="http://schemas.microsoft.com/office/drawing/2014/main" id="{4A593115-7B78-3331-6AC6-F08534245BC3}"/>
              </a:ext>
            </a:extLst>
          </p:cNvPr>
          <p:cNvCxnSpPr>
            <a:stCxn id="5" idx="1"/>
            <a:endCxn id="18" idx="0"/>
          </p:cNvCxnSpPr>
          <p:nvPr/>
        </p:nvCxnSpPr>
        <p:spPr>
          <a:xfrm rot="16200000" flipH="1" flipV="1">
            <a:off x="2638375" y="2728289"/>
            <a:ext cx="105948" cy="2918500"/>
          </a:xfrm>
          <a:prstGeom prst="curvedConnector3">
            <a:avLst>
              <a:gd name="adj1" fmla="val -34754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FA480E-6EB6-3E61-87D8-2A7C59022901}"/>
              </a:ext>
            </a:extLst>
          </p:cNvPr>
          <p:cNvSpPr txBox="1"/>
          <p:nvPr/>
        </p:nvSpPr>
        <p:spPr>
          <a:xfrm>
            <a:off x="1671843" y="3451826"/>
            <a:ext cx="2634596" cy="307777"/>
          </a:xfrm>
          <a:prstGeom prst="rect">
            <a:avLst/>
          </a:prstGeom>
          <a:noFill/>
        </p:spPr>
        <p:txBody>
          <a:bodyPr wrap="square" rtlCol="0">
            <a:spAutoFit/>
          </a:bodyPr>
          <a:lstStyle/>
          <a:p>
            <a:r>
              <a:rPr lang="en-GB" sz="1400" i="1" dirty="0"/>
              <a:t>Stop moving [speed &gt;= T]</a:t>
            </a:r>
          </a:p>
        </p:txBody>
      </p:sp>
      <p:cxnSp>
        <p:nvCxnSpPr>
          <p:cNvPr id="21" name="Connector: Curved 20">
            <a:extLst>
              <a:ext uri="{FF2B5EF4-FFF2-40B4-BE49-F238E27FC236}">
                <a16:creationId xmlns:a16="http://schemas.microsoft.com/office/drawing/2014/main" id="{014B22F3-F10A-0F26-AF3F-E568A2D2FD61}"/>
              </a:ext>
            </a:extLst>
          </p:cNvPr>
          <p:cNvCxnSpPr>
            <a:stCxn id="18" idx="4"/>
            <a:endCxn id="4" idx="3"/>
          </p:cNvCxnSpPr>
          <p:nvPr/>
        </p:nvCxnSpPr>
        <p:spPr>
          <a:xfrm rot="16200000" flipH="1">
            <a:off x="1557804" y="4868161"/>
            <a:ext cx="446937" cy="1098346"/>
          </a:xfrm>
          <a:prstGeom prst="curvedConnector3">
            <a:avLst>
              <a:gd name="adj1" fmla="val 18238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71B99-4810-9E2E-185A-06D1FE7D1FE2}"/>
              </a:ext>
            </a:extLst>
          </p:cNvPr>
          <p:cNvSpPr txBox="1"/>
          <p:nvPr/>
        </p:nvSpPr>
        <p:spPr>
          <a:xfrm>
            <a:off x="1070413" y="5993329"/>
            <a:ext cx="1746535" cy="307777"/>
          </a:xfrm>
          <a:prstGeom prst="rect">
            <a:avLst/>
          </a:prstGeom>
          <a:noFill/>
        </p:spPr>
        <p:txBody>
          <a:bodyPr wrap="square" rtlCol="0">
            <a:spAutoFit/>
          </a:bodyPr>
          <a:lstStyle/>
          <a:p>
            <a:r>
              <a:rPr lang="en-GB" sz="1400" i="1" dirty="0"/>
              <a:t>Comes to a stop</a:t>
            </a:r>
          </a:p>
        </p:txBody>
      </p:sp>
      <p:sp>
        <p:nvSpPr>
          <p:cNvPr id="23" name="TextBox 22">
            <a:extLst>
              <a:ext uri="{FF2B5EF4-FFF2-40B4-BE49-F238E27FC236}">
                <a16:creationId xmlns:a16="http://schemas.microsoft.com/office/drawing/2014/main" id="{218C0033-4F31-FE46-6574-672C935163D9}"/>
              </a:ext>
            </a:extLst>
          </p:cNvPr>
          <p:cNvSpPr txBox="1"/>
          <p:nvPr/>
        </p:nvSpPr>
        <p:spPr>
          <a:xfrm>
            <a:off x="3383016" y="6209092"/>
            <a:ext cx="2131706" cy="523220"/>
          </a:xfrm>
          <a:prstGeom prst="rect">
            <a:avLst/>
          </a:prstGeom>
          <a:noFill/>
        </p:spPr>
        <p:txBody>
          <a:bodyPr wrap="square" rtlCol="0">
            <a:spAutoFit/>
          </a:bodyPr>
          <a:lstStyle/>
          <a:p>
            <a:r>
              <a:rPr lang="en-GB" sz="1400" i="1" dirty="0"/>
              <a:t>Jump pressed (enter vertical jump)</a:t>
            </a:r>
          </a:p>
        </p:txBody>
      </p:sp>
      <p:sp>
        <p:nvSpPr>
          <p:cNvPr id="24" name="Oval 23">
            <a:extLst>
              <a:ext uri="{FF2B5EF4-FFF2-40B4-BE49-F238E27FC236}">
                <a16:creationId xmlns:a16="http://schemas.microsoft.com/office/drawing/2014/main" id="{2C2193EA-88DD-8608-C392-4E68D05026E5}"/>
              </a:ext>
            </a:extLst>
          </p:cNvPr>
          <p:cNvSpPr/>
          <p:nvPr/>
        </p:nvSpPr>
        <p:spPr>
          <a:xfrm>
            <a:off x="10036191" y="5249734"/>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Consolas" panose="020B0609020204030204" pitchFamily="49" charset="0"/>
              </a:rPr>
              <a:t>Die</a:t>
            </a:r>
          </a:p>
        </p:txBody>
      </p:sp>
      <p:sp>
        <p:nvSpPr>
          <p:cNvPr id="25" name="TextBox 24">
            <a:extLst>
              <a:ext uri="{FF2B5EF4-FFF2-40B4-BE49-F238E27FC236}">
                <a16:creationId xmlns:a16="http://schemas.microsoft.com/office/drawing/2014/main" id="{9DAC4DAE-C61D-5868-38F5-F317FE98BC06}"/>
              </a:ext>
            </a:extLst>
          </p:cNvPr>
          <p:cNvSpPr txBox="1"/>
          <p:nvPr/>
        </p:nvSpPr>
        <p:spPr>
          <a:xfrm>
            <a:off x="10619617" y="4131722"/>
            <a:ext cx="1210939" cy="738664"/>
          </a:xfrm>
          <a:prstGeom prst="rect">
            <a:avLst/>
          </a:prstGeom>
          <a:noFill/>
        </p:spPr>
        <p:txBody>
          <a:bodyPr wrap="square" rtlCol="0">
            <a:spAutoFit/>
          </a:bodyPr>
          <a:lstStyle/>
          <a:p>
            <a:r>
              <a:rPr lang="en-GB" sz="1400" i="1" dirty="0"/>
              <a:t>Land / Hit Ground too fast</a:t>
            </a:r>
          </a:p>
        </p:txBody>
      </p:sp>
      <p:sp>
        <p:nvSpPr>
          <p:cNvPr id="26" name="Oval 25">
            <a:extLst>
              <a:ext uri="{FF2B5EF4-FFF2-40B4-BE49-F238E27FC236}">
                <a16:creationId xmlns:a16="http://schemas.microsoft.com/office/drawing/2014/main" id="{94BCA3B3-2FEC-EC37-7E22-F2C0AC3F111E}"/>
              </a:ext>
            </a:extLst>
          </p:cNvPr>
          <p:cNvSpPr/>
          <p:nvPr/>
        </p:nvSpPr>
        <p:spPr>
          <a:xfrm>
            <a:off x="10520157" y="2859507"/>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Consolas" panose="020B0609020204030204" pitchFamily="49" charset="0"/>
              </a:rPr>
              <a:t>Standing</a:t>
            </a:r>
          </a:p>
        </p:txBody>
      </p:sp>
      <p:cxnSp>
        <p:nvCxnSpPr>
          <p:cNvPr id="27" name="Connector: Curved 26">
            <a:extLst>
              <a:ext uri="{FF2B5EF4-FFF2-40B4-BE49-F238E27FC236}">
                <a16:creationId xmlns:a16="http://schemas.microsoft.com/office/drawing/2014/main" id="{B6DBD605-A31B-4F63-A9F4-6C6DE29E8CA1}"/>
              </a:ext>
            </a:extLst>
          </p:cNvPr>
          <p:cNvCxnSpPr>
            <a:stCxn id="7" idx="0"/>
            <a:endCxn id="26" idx="2"/>
          </p:cNvCxnSpPr>
          <p:nvPr/>
        </p:nvCxnSpPr>
        <p:spPr>
          <a:xfrm rot="5400000" flipH="1" flipV="1">
            <a:off x="9785616" y="2938704"/>
            <a:ext cx="337060" cy="1132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92421C-3804-AA91-E61C-2CE8D5997AE6}"/>
              </a:ext>
            </a:extLst>
          </p:cNvPr>
          <p:cNvSpPr txBox="1"/>
          <p:nvPr/>
        </p:nvSpPr>
        <p:spPr>
          <a:xfrm>
            <a:off x="9623247" y="3071737"/>
            <a:ext cx="661798" cy="307777"/>
          </a:xfrm>
          <a:prstGeom prst="rect">
            <a:avLst/>
          </a:prstGeom>
          <a:noFill/>
        </p:spPr>
        <p:txBody>
          <a:bodyPr wrap="square" rtlCol="0">
            <a:spAutoFit/>
          </a:bodyPr>
          <a:lstStyle/>
          <a:p>
            <a:r>
              <a:rPr lang="en-GB" sz="1400" i="1" dirty="0"/>
              <a:t>Land</a:t>
            </a:r>
          </a:p>
        </p:txBody>
      </p:sp>
      <p:sp>
        <p:nvSpPr>
          <p:cNvPr id="29" name="TextBox 28">
            <a:extLst>
              <a:ext uri="{FF2B5EF4-FFF2-40B4-BE49-F238E27FC236}">
                <a16:creationId xmlns:a16="http://schemas.microsoft.com/office/drawing/2014/main" id="{F0CAA403-9FEE-6509-AA14-44724AD4E5E4}"/>
              </a:ext>
            </a:extLst>
          </p:cNvPr>
          <p:cNvSpPr txBox="1"/>
          <p:nvPr/>
        </p:nvSpPr>
        <p:spPr>
          <a:xfrm>
            <a:off x="6580846" y="6357289"/>
            <a:ext cx="1803099" cy="307777"/>
          </a:xfrm>
          <a:prstGeom prst="rect">
            <a:avLst/>
          </a:prstGeom>
          <a:noFill/>
        </p:spPr>
        <p:txBody>
          <a:bodyPr wrap="square" rtlCol="0">
            <a:spAutoFit/>
          </a:bodyPr>
          <a:lstStyle/>
          <a:p>
            <a:r>
              <a:rPr lang="en-GB" sz="1400" dirty="0">
                <a:solidFill>
                  <a:srgbClr val="FF0000"/>
                </a:solidFill>
              </a:rPr>
              <a:t>Character states</a:t>
            </a:r>
          </a:p>
        </p:txBody>
      </p:sp>
      <p:cxnSp>
        <p:nvCxnSpPr>
          <p:cNvPr id="30" name="Straight Arrow Connector 29">
            <a:extLst>
              <a:ext uri="{FF2B5EF4-FFF2-40B4-BE49-F238E27FC236}">
                <a16:creationId xmlns:a16="http://schemas.microsoft.com/office/drawing/2014/main" id="{525DF146-5B0E-E220-EAE7-268CA946F351}"/>
              </a:ext>
            </a:extLst>
          </p:cNvPr>
          <p:cNvCxnSpPr>
            <a:cxnSpLocks/>
            <a:endCxn id="6" idx="5"/>
          </p:cNvCxnSpPr>
          <p:nvPr/>
        </p:nvCxnSpPr>
        <p:spPr>
          <a:xfrm flipH="1" flipV="1">
            <a:off x="7280880" y="5903871"/>
            <a:ext cx="201516" cy="4183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9FB4668-D7E9-CB7C-9E16-B659A23443BA}"/>
              </a:ext>
            </a:extLst>
          </p:cNvPr>
          <p:cNvCxnSpPr>
            <a:cxnSpLocks/>
          </p:cNvCxnSpPr>
          <p:nvPr/>
        </p:nvCxnSpPr>
        <p:spPr>
          <a:xfrm flipH="1" flipV="1">
            <a:off x="8564614" y="5296456"/>
            <a:ext cx="337018" cy="1004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62BD03-F1A3-33CD-03F1-F1701418E1AE}"/>
              </a:ext>
            </a:extLst>
          </p:cNvPr>
          <p:cNvSpPr txBox="1"/>
          <p:nvPr/>
        </p:nvSpPr>
        <p:spPr>
          <a:xfrm>
            <a:off x="8473504" y="6282338"/>
            <a:ext cx="2345547" cy="523220"/>
          </a:xfrm>
          <a:prstGeom prst="rect">
            <a:avLst/>
          </a:prstGeom>
          <a:noFill/>
        </p:spPr>
        <p:txBody>
          <a:bodyPr wrap="square" rtlCol="0">
            <a:spAutoFit/>
          </a:bodyPr>
          <a:lstStyle/>
          <a:p>
            <a:r>
              <a:rPr lang="en-GB" sz="1400" dirty="0">
                <a:solidFill>
                  <a:srgbClr val="FF0000"/>
                </a:solidFill>
              </a:rPr>
              <a:t>Actions / events that change states</a:t>
            </a:r>
          </a:p>
        </p:txBody>
      </p:sp>
      <p:cxnSp>
        <p:nvCxnSpPr>
          <p:cNvPr id="34" name="Connector: Curved 33">
            <a:extLst>
              <a:ext uri="{FF2B5EF4-FFF2-40B4-BE49-F238E27FC236}">
                <a16:creationId xmlns:a16="http://schemas.microsoft.com/office/drawing/2014/main" id="{BB82CA85-B2A4-18DF-9D9E-62A99444AA5F}"/>
              </a:ext>
            </a:extLst>
          </p:cNvPr>
          <p:cNvCxnSpPr/>
          <p:nvPr/>
        </p:nvCxnSpPr>
        <p:spPr>
          <a:xfrm>
            <a:off x="10076155" y="4149921"/>
            <a:ext cx="648056" cy="10998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DFB22FEA-3E8A-7CEF-2ED5-C0E77BE406BE}"/>
              </a:ext>
            </a:extLst>
          </p:cNvPr>
          <p:cNvCxnSpPr>
            <a:cxnSpLocks/>
          </p:cNvCxnSpPr>
          <p:nvPr/>
        </p:nvCxnSpPr>
        <p:spPr>
          <a:xfrm>
            <a:off x="5325122" y="4471627"/>
            <a:ext cx="1469255" cy="6185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370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2CD-EE8C-FE85-13F4-242E2FAA7C52}"/>
              </a:ext>
            </a:extLst>
          </p:cNvPr>
          <p:cNvSpPr>
            <a:spLocks noGrp="1"/>
          </p:cNvSpPr>
          <p:nvPr>
            <p:ph type="title"/>
          </p:nvPr>
        </p:nvSpPr>
        <p:spPr>
          <a:xfrm>
            <a:off x="170688" y="365126"/>
            <a:ext cx="11886502" cy="759667"/>
          </a:xfrm>
        </p:spPr>
        <p:txBody>
          <a:bodyPr>
            <a:normAutofit/>
          </a:bodyPr>
          <a:lstStyle/>
          <a:p>
            <a:r>
              <a:rPr lang="en-GB" dirty="0"/>
              <a:t>Puzzles and Props – Level Design Considerations</a:t>
            </a:r>
          </a:p>
        </p:txBody>
      </p:sp>
      <p:sp>
        <p:nvSpPr>
          <p:cNvPr id="3" name="Content Placeholder 2">
            <a:extLst>
              <a:ext uri="{FF2B5EF4-FFF2-40B4-BE49-F238E27FC236}">
                <a16:creationId xmlns:a16="http://schemas.microsoft.com/office/drawing/2014/main" id="{30CD20DD-03AE-1BFC-0132-33C4FC3C19C2}"/>
              </a:ext>
            </a:extLst>
          </p:cNvPr>
          <p:cNvSpPr>
            <a:spLocks noGrp="1"/>
          </p:cNvSpPr>
          <p:nvPr>
            <p:ph idx="1"/>
          </p:nvPr>
        </p:nvSpPr>
        <p:spPr>
          <a:xfrm>
            <a:off x="284142" y="1193341"/>
            <a:ext cx="6010990" cy="5414723"/>
          </a:xfrm>
        </p:spPr>
        <p:txBody>
          <a:bodyPr/>
          <a:lstStyle/>
          <a:p>
            <a:r>
              <a:rPr lang="en-GB" dirty="0"/>
              <a:t>We have looked at puzzles in games. Let’s look at some considerations and examples of how they are implemented in Platformers:</a:t>
            </a:r>
          </a:p>
          <a:p>
            <a:endParaRPr lang="en-GB" dirty="0"/>
          </a:p>
          <a:p>
            <a:r>
              <a:rPr lang="en-GB" dirty="0"/>
              <a:t>Dexterity</a:t>
            </a:r>
          </a:p>
          <a:p>
            <a:pPr lvl="1"/>
            <a:r>
              <a:rPr lang="en-GB" dirty="0"/>
              <a:t>The most common type of challenge in the genre, testing the player’s skill at navigating the environment.</a:t>
            </a:r>
          </a:p>
          <a:p>
            <a:pPr lvl="2"/>
            <a:r>
              <a:rPr lang="en-GB" dirty="0"/>
              <a:t>Games like </a:t>
            </a:r>
            <a:r>
              <a:rPr lang="en-GB" i="1" dirty="0"/>
              <a:t>Prince of Persia</a:t>
            </a:r>
            <a:r>
              <a:rPr lang="en-GB" dirty="0"/>
              <a:t> took an extreme approach to this idea, requiring pixel-perfect accuracy when timing jumps.</a:t>
            </a:r>
          </a:p>
          <a:p>
            <a:pPr lvl="2"/>
            <a:endParaRPr lang="en-GB" dirty="0"/>
          </a:p>
          <a:p>
            <a:r>
              <a:rPr lang="en-GB" b="1" dirty="0"/>
              <a:t>A design document might include illustrations about this requirement for the level designers and programmers.</a:t>
            </a:r>
          </a:p>
        </p:txBody>
      </p:sp>
      <p:pic>
        <p:nvPicPr>
          <p:cNvPr id="4" name="Picture 2" descr="Related image">
            <a:extLst>
              <a:ext uri="{FF2B5EF4-FFF2-40B4-BE49-F238E27FC236}">
                <a16:creationId xmlns:a16="http://schemas.microsoft.com/office/drawing/2014/main" id="{8DE8E4D4-0327-02B3-BBAC-B49190E2C0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45" t="1404" r="5073" b="4183"/>
          <a:stretch/>
        </p:blipFill>
        <p:spPr bwMode="auto">
          <a:xfrm flipH="1">
            <a:off x="6376416" y="1380557"/>
            <a:ext cx="5477831" cy="300364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D26CB24-9F29-57AB-8D47-7677644AFEAB}"/>
              </a:ext>
            </a:extLst>
          </p:cNvPr>
          <p:cNvCxnSpPr/>
          <p:nvPr/>
        </p:nvCxnSpPr>
        <p:spPr>
          <a:xfrm>
            <a:off x="8858182" y="3315207"/>
            <a:ext cx="0" cy="14635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Left Bracket 5">
            <a:extLst>
              <a:ext uri="{FF2B5EF4-FFF2-40B4-BE49-F238E27FC236}">
                <a16:creationId xmlns:a16="http://schemas.microsoft.com/office/drawing/2014/main" id="{8A1A0543-938A-2389-31B9-5361FE7B2143}"/>
              </a:ext>
            </a:extLst>
          </p:cNvPr>
          <p:cNvSpPr/>
          <p:nvPr/>
        </p:nvSpPr>
        <p:spPr>
          <a:xfrm rot="16200000">
            <a:off x="9589249" y="2958288"/>
            <a:ext cx="123058" cy="985746"/>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27784E06-106E-5201-0A29-C08D3DB8C170}"/>
              </a:ext>
            </a:extLst>
          </p:cNvPr>
          <p:cNvCxnSpPr>
            <a:cxnSpLocks/>
          </p:cNvCxnSpPr>
          <p:nvPr/>
        </p:nvCxnSpPr>
        <p:spPr>
          <a:xfrm flipV="1">
            <a:off x="9650777" y="3535540"/>
            <a:ext cx="0" cy="11822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670859-604E-19C4-9BEC-64AB42DD451A}"/>
              </a:ext>
            </a:extLst>
          </p:cNvPr>
          <p:cNvSpPr txBox="1"/>
          <p:nvPr/>
        </p:nvSpPr>
        <p:spPr>
          <a:xfrm>
            <a:off x="6794555" y="4778772"/>
            <a:ext cx="2269529" cy="1015663"/>
          </a:xfrm>
          <a:prstGeom prst="rect">
            <a:avLst/>
          </a:prstGeom>
          <a:noFill/>
          <a:ln>
            <a:solidFill>
              <a:srgbClr val="FF0000"/>
            </a:solidFill>
          </a:ln>
        </p:spPr>
        <p:txBody>
          <a:bodyPr wrap="square" rtlCol="0">
            <a:spAutoFit/>
          </a:bodyPr>
          <a:lstStyle/>
          <a:p>
            <a:pPr algn="just"/>
            <a:r>
              <a:rPr lang="en-GB" sz="1200" dirty="0"/>
              <a:t>At the start of the jump animation sequence the player’s foot position must be within 5 pixels of the platform edge.</a:t>
            </a:r>
          </a:p>
        </p:txBody>
      </p:sp>
      <p:sp>
        <p:nvSpPr>
          <p:cNvPr id="9" name="TextBox 8">
            <a:extLst>
              <a:ext uri="{FF2B5EF4-FFF2-40B4-BE49-F238E27FC236}">
                <a16:creationId xmlns:a16="http://schemas.microsoft.com/office/drawing/2014/main" id="{7A900D68-487C-F9D1-60ED-6FB045C25839}"/>
              </a:ext>
            </a:extLst>
          </p:cNvPr>
          <p:cNvSpPr txBox="1"/>
          <p:nvPr/>
        </p:nvSpPr>
        <p:spPr>
          <a:xfrm>
            <a:off x="9245602" y="4717790"/>
            <a:ext cx="2779076" cy="1754326"/>
          </a:xfrm>
          <a:prstGeom prst="rect">
            <a:avLst/>
          </a:prstGeom>
          <a:noFill/>
          <a:ln>
            <a:solidFill>
              <a:srgbClr val="FF0000"/>
            </a:solidFill>
          </a:ln>
        </p:spPr>
        <p:txBody>
          <a:bodyPr wrap="square" rtlCol="0">
            <a:spAutoFit/>
          </a:bodyPr>
          <a:lstStyle/>
          <a:p>
            <a:pPr algn="just"/>
            <a:r>
              <a:rPr lang="en-GB" sz="1200" dirty="0"/>
              <a:t>Gaps are 50 or 60 pixels wide.  For a 50-pixel gap, the player can jump and land on the target platform.  For 60-pixel gaps, the player will grab the edge of the platform and require a subsequent climb action to get onto the target platform.</a:t>
            </a:r>
          </a:p>
        </p:txBody>
      </p:sp>
    </p:spTree>
    <p:extLst>
      <p:ext uri="{BB962C8B-B14F-4D97-AF65-F5344CB8AC3E}">
        <p14:creationId xmlns:p14="http://schemas.microsoft.com/office/powerpoint/2010/main" val="1386749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2CD-EE8C-FE85-13F4-242E2FAA7C52}"/>
              </a:ext>
            </a:extLst>
          </p:cNvPr>
          <p:cNvSpPr>
            <a:spLocks noGrp="1"/>
          </p:cNvSpPr>
          <p:nvPr>
            <p:ph type="title"/>
          </p:nvPr>
        </p:nvSpPr>
        <p:spPr>
          <a:xfrm>
            <a:off x="170688" y="365126"/>
            <a:ext cx="11886502" cy="759667"/>
          </a:xfrm>
        </p:spPr>
        <p:txBody>
          <a:bodyPr>
            <a:normAutofit/>
          </a:bodyPr>
          <a:lstStyle/>
          <a:p>
            <a:r>
              <a:rPr lang="en-GB" dirty="0"/>
              <a:t>Puzzles and Props – Level Design Considerations</a:t>
            </a:r>
          </a:p>
        </p:txBody>
      </p:sp>
      <p:sp>
        <p:nvSpPr>
          <p:cNvPr id="3" name="Content Placeholder 2">
            <a:extLst>
              <a:ext uri="{FF2B5EF4-FFF2-40B4-BE49-F238E27FC236}">
                <a16:creationId xmlns:a16="http://schemas.microsoft.com/office/drawing/2014/main" id="{30CD20DD-03AE-1BFC-0132-33C4FC3C19C2}"/>
              </a:ext>
            </a:extLst>
          </p:cNvPr>
          <p:cNvSpPr>
            <a:spLocks noGrp="1"/>
          </p:cNvSpPr>
          <p:nvPr>
            <p:ph idx="1"/>
          </p:nvPr>
        </p:nvSpPr>
        <p:spPr>
          <a:xfrm>
            <a:off x="284480" y="1252826"/>
            <a:ext cx="5254985" cy="2484579"/>
          </a:xfrm>
        </p:spPr>
        <p:txBody>
          <a:bodyPr/>
          <a:lstStyle/>
          <a:p>
            <a:r>
              <a:rPr lang="en-GB" dirty="0"/>
              <a:t>Logic</a:t>
            </a:r>
          </a:p>
          <a:p>
            <a:pPr lvl="1"/>
            <a:r>
              <a:rPr lang="en-GB" dirty="0"/>
              <a:t>Logic in platform games can vary:</a:t>
            </a:r>
          </a:p>
          <a:p>
            <a:pPr lvl="2"/>
            <a:r>
              <a:rPr lang="en-GB" dirty="0"/>
              <a:t>Finding keys to open specific doors</a:t>
            </a:r>
          </a:p>
          <a:p>
            <a:pPr lvl="2"/>
            <a:r>
              <a:rPr lang="en-GB" dirty="0"/>
              <a:t>Collecting objects in order to complete a task</a:t>
            </a:r>
          </a:p>
          <a:p>
            <a:pPr lvl="2"/>
            <a:r>
              <a:rPr lang="en-GB" dirty="0"/>
              <a:t>Using relevant game mechanics to manipulate the environment to achieve your goal.</a:t>
            </a:r>
          </a:p>
        </p:txBody>
      </p:sp>
      <p:pic>
        <p:nvPicPr>
          <p:cNvPr id="10" name="Picture 9">
            <a:extLst>
              <a:ext uri="{FF2B5EF4-FFF2-40B4-BE49-F238E27FC236}">
                <a16:creationId xmlns:a16="http://schemas.microsoft.com/office/drawing/2014/main" id="{855727C9-B41E-5118-5B6F-C6900BE6D39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6000"/>
                    </a14:imgEffect>
                  </a14:imgLayer>
                </a14:imgProps>
              </a:ext>
            </a:extLst>
          </a:blip>
          <a:stretch>
            <a:fillRect/>
          </a:stretch>
        </p:blipFill>
        <p:spPr>
          <a:xfrm>
            <a:off x="6044923" y="1356501"/>
            <a:ext cx="3642716" cy="2284843"/>
          </a:xfrm>
          <a:prstGeom prst="rect">
            <a:avLst/>
          </a:prstGeom>
        </p:spPr>
      </p:pic>
      <p:sp>
        <p:nvSpPr>
          <p:cNvPr id="11" name="TextBox 10">
            <a:extLst>
              <a:ext uri="{FF2B5EF4-FFF2-40B4-BE49-F238E27FC236}">
                <a16:creationId xmlns:a16="http://schemas.microsoft.com/office/drawing/2014/main" id="{F17A5C76-B313-EC3A-837B-77E34D55988C}"/>
              </a:ext>
            </a:extLst>
          </p:cNvPr>
          <p:cNvSpPr txBox="1"/>
          <p:nvPr/>
        </p:nvSpPr>
        <p:spPr>
          <a:xfrm>
            <a:off x="9789001" y="1466229"/>
            <a:ext cx="2268189" cy="1754326"/>
          </a:xfrm>
          <a:prstGeom prst="rect">
            <a:avLst/>
          </a:prstGeom>
          <a:noFill/>
          <a:ln>
            <a:solidFill>
              <a:schemeClr val="tx2"/>
            </a:solidFill>
          </a:ln>
        </p:spPr>
        <p:txBody>
          <a:bodyPr wrap="square" rtlCol="0">
            <a:spAutoFit/>
          </a:bodyPr>
          <a:lstStyle/>
          <a:p>
            <a:pPr algn="just"/>
            <a:r>
              <a:rPr lang="en-GB" sz="1200" dirty="0"/>
              <a:t>Abe’s </a:t>
            </a:r>
            <a:r>
              <a:rPr lang="en-GB" sz="1200" dirty="0" err="1"/>
              <a:t>Oddysee</a:t>
            </a:r>
            <a:r>
              <a:rPr lang="en-GB" sz="1200" dirty="0"/>
              <a:t> (</a:t>
            </a:r>
            <a:r>
              <a:rPr lang="en-GB" sz="1200" dirty="0" err="1"/>
              <a:t>Oddworld</a:t>
            </a:r>
            <a:r>
              <a:rPr lang="en-GB" sz="1200" dirty="0"/>
              <a:t> Inhabitants) used mechanics (abilities) such as sneaking, talking, chanting and possessing enemies to solve puzzles and navigate through and escape Rapture Farms.</a:t>
            </a:r>
          </a:p>
        </p:txBody>
      </p:sp>
      <p:sp>
        <p:nvSpPr>
          <p:cNvPr id="12" name="Content Placeholder 2">
            <a:extLst>
              <a:ext uri="{FF2B5EF4-FFF2-40B4-BE49-F238E27FC236}">
                <a16:creationId xmlns:a16="http://schemas.microsoft.com/office/drawing/2014/main" id="{00BECFBE-0293-F992-2C91-D118CB85AEE5}"/>
              </a:ext>
            </a:extLst>
          </p:cNvPr>
          <p:cNvSpPr txBox="1">
            <a:spLocks/>
          </p:cNvSpPr>
          <p:nvPr/>
        </p:nvSpPr>
        <p:spPr>
          <a:xfrm>
            <a:off x="284479" y="4000741"/>
            <a:ext cx="5254985" cy="248457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Physics</a:t>
            </a:r>
          </a:p>
          <a:p>
            <a:pPr lvl="1"/>
            <a:r>
              <a:rPr lang="en-GB" dirty="0"/>
              <a:t>The increase in hardware capability has opened up more possibilities for different types of challenge, such as physics-based puzzles, where the player must use the environment and props/ objects within the environment to reach their goal.</a:t>
            </a:r>
          </a:p>
        </p:txBody>
      </p:sp>
      <p:pic>
        <p:nvPicPr>
          <p:cNvPr id="13" name="Picture 12">
            <a:extLst>
              <a:ext uri="{FF2B5EF4-FFF2-40B4-BE49-F238E27FC236}">
                <a16:creationId xmlns:a16="http://schemas.microsoft.com/office/drawing/2014/main" id="{B86D7FFF-0451-C3C7-ADA8-26C85CB1D1AD}"/>
              </a:ext>
            </a:extLst>
          </p:cNvPr>
          <p:cNvPicPr>
            <a:picLocks noChangeAspect="1"/>
          </p:cNvPicPr>
          <p:nvPr/>
        </p:nvPicPr>
        <p:blipFill>
          <a:blip r:embed="rId4"/>
          <a:stretch>
            <a:fillRect/>
          </a:stretch>
        </p:blipFill>
        <p:spPr>
          <a:xfrm>
            <a:off x="6049226" y="4118897"/>
            <a:ext cx="3638413" cy="2070875"/>
          </a:xfrm>
          <a:prstGeom prst="rect">
            <a:avLst/>
          </a:prstGeom>
        </p:spPr>
      </p:pic>
      <p:sp>
        <p:nvSpPr>
          <p:cNvPr id="14" name="TextBox 13">
            <a:extLst>
              <a:ext uri="{FF2B5EF4-FFF2-40B4-BE49-F238E27FC236}">
                <a16:creationId xmlns:a16="http://schemas.microsoft.com/office/drawing/2014/main" id="{3730BB20-B689-C57D-D7B4-27730F28835B}"/>
              </a:ext>
            </a:extLst>
          </p:cNvPr>
          <p:cNvSpPr txBox="1"/>
          <p:nvPr/>
        </p:nvSpPr>
        <p:spPr>
          <a:xfrm>
            <a:off x="9789001" y="3907840"/>
            <a:ext cx="2270410" cy="2492990"/>
          </a:xfrm>
          <a:prstGeom prst="rect">
            <a:avLst/>
          </a:prstGeom>
          <a:noFill/>
          <a:ln>
            <a:solidFill>
              <a:schemeClr val="tx1">
                <a:lumMod val="85000"/>
              </a:schemeClr>
            </a:solidFill>
          </a:ln>
        </p:spPr>
        <p:txBody>
          <a:bodyPr wrap="square" rtlCol="0">
            <a:spAutoFit/>
          </a:bodyPr>
          <a:lstStyle/>
          <a:p>
            <a:pPr algn="just"/>
            <a:r>
              <a:rPr lang="en-GB" sz="1200" dirty="0"/>
              <a:t>Limbo (</a:t>
            </a:r>
            <a:r>
              <a:rPr lang="en-GB" sz="1200" dirty="0" err="1"/>
              <a:t>Playdead</a:t>
            </a:r>
            <a:r>
              <a:rPr lang="en-GB" sz="1200" dirty="0"/>
              <a:t>) is an excellent example of a physics-based puzzle-platform game, where objects served as hazards and in many cases had to be used cleverly to progress through the environment.  This also uses dexterity and logic / problem solving elements mixed in with the physics.</a:t>
            </a:r>
          </a:p>
        </p:txBody>
      </p:sp>
    </p:spTree>
    <p:extLst>
      <p:ext uri="{BB962C8B-B14F-4D97-AF65-F5344CB8AC3E}">
        <p14:creationId xmlns:p14="http://schemas.microsoft.com/office/powerpoint/2010/main" val="4248211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2CD-EE8C-FE85-13F4-242E2FAA7C52}"/>
              </a:ext>
            </a:extLst>
          </p:cNvPr>
          <p:cNvSpPr>
            <a:spLocks noGrp="1"/>
          </p:cNvSpPr>
          <p:nvPr>
            <p:ph type="title"/>
          </p:nvPr>
        </p:nvSpPr>
        <p:spPr>
          <a:xfrm>
            <a:off x="170688" y="365126"/>
            <a:ext cx="11886502" cy="759667"/>
          </a:xfrm>
        </p:spPr>
        <p:txBody>
          <a:bodyPr>
            <a:normAutofit/>
          </a:bodyPr>
          <a:lstStyle/>
          <a:p>
            <a:r>
              <a:rPr lang="en-GB" dirty="0"/>
              <a:t>Puzzles and Props – Level Design Considerations</a:t>
            </a:r>
          </a:p>
        </p:txBody>
      </p:sp>
      <p:sp>
        <p:nvSpPr>
          <p:cNvPr id="3" name="Content Placeholder 2">
            <a:extLst>
              <a:ext uri="{FF2B5EF4-FFF2-40B4-BE49-F238E27FC236}">
                <a16:creationId xmlns:a16="http://schemas.microsoft.com/office/drawing/2014/main" id="{30CD20DD-03AE-1BFC-0132-33C4FC3C19C2}"/>
              </a:ext>
            </a:extLst>
          </p:cNvPr>
          <p:cNvSpPr>
            <a:spLocks noGrp="1"/>
          </p:cNvSpPr>
          <p:nvPr>
            <p:ph idx="1"/>
          </p:nvPr>
        </p:nvSpPr>
        <p:spPr>
          <a:xfrm>
            <a:off x="264161" y="1738187"/>
            <a:ext cx="4641088" cy="2484579"/>
          </a:xfrm>
        </p:spPr>
        <p:txBody>
          <a:bodyPr/>
          <a:lstStyle/>
          <a:p>
            <a:r>
              <a:rPr lang="en-GB" dirty="0"/>
              <a:t>Perception/ Environment</a:t>
            </a:r>
          </a:p>
          <a:p>
            <a:pPr lvl="1"/>
            <a:r>
              <a:rPr lang="en-GB" dirty="0"/>
              <a:t>Some games present visual challenges to the player, where a key aspect is to find ways through the level that are not immediately obvious. </a:t>
            </a:r>
          </a:p>
          <a:p>
            <a:pPr lvl="1"/>
            <a:r>
              <a:rPr lang="en-GB" dirty="0"/>
              <a:t>This involves using logic in combination with exploration (the player needs to be allowed to explore freely)</a:t>
            </a:r>
          </a:p>
        </p:txBody>
      </p:sp>
      <p:pic>
        <p:nvPicPr>
          <p:cNvPr id="4" name="Picture 2" descr="Related image">
            <a:extLst>
              <a:ext uri="{FF2B5EF4-FFF2-40B4-BE49-F238E27FC236}">
                <a16:creationId xmlns:a16="http://schemas.microsoft.com/office/drawing/2014/main" id="{6DF28DA3-24FC-C772-0E79-3D5C66B1C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8390" y="1716120"/>
            <a:ext cx="3588800" cy="23925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5DD7D4-E591-5683-F9A2-01D8EDF60527}"/>
              </a:ext>
            </a:extLst>
          </p:cNvPr>
          <p:cNvSpPr txBox="1"/>
          <p:nvPr/>
        </p:nvSpPr>
        <p:spPr>
          <a:xfrm>
            <a:off x="4861201" y="1166660"/>
            <a:ext cx="6725762" cy="523220"/>
          </a:xfrm>
          <a:prstGeom prst="rect">
            <a:avLst/>
          </a:prstGeom>
          <a:noFill/>
          <a:ln>
            <a:solidFill>
              <a:schemeClr val="tx1">
                <a:lumMod val="75000"/>
              </a:schemeClr>
            </a:solidFill>
          </a:ln>
        </p:spPr>
        <p:txBody>
          <a:bodyPr wrap="square" rtlCol="0">
            <a:spAutoFit/>
          </a:bodyPr>
          <a:lstStyle/>
          <a:p>
            <a:pPr algn="just"/>
            <a:r>
              <a:rPr lang="en-GB" sz="1400" dirty="0"/>
              <a:t>Monument Valley (</a:t>
            </a:r>
            <a:r>
              <a:rPr lang="en-GB" sz="1400" dirty="0" err="1"/>
              <a:t>Ustwo</a:t>
            </a:r>
            <a:r>
              <a:rPr lang="en-GB" sz="1400" dirty="0"/>
              <a:t> Games) used Escher-</a:t>
            </a:r>
            <a:r>
              <a:rPr lang="en-GB" sz="1400" dirty="0" err="1"/>
              <a:t>esque</a:t>
            </a:r>
            <a:r>
              <a:rPr lang="en-GB" sz="1400" dirty="0"/>
              <a:t> environments to provide challenges to the player.</a:t>
            </a:r>
          </a:p>
        </p:txBody>
      </p:sp>
      <p:pic>
        <p:nvPicPr>
          <p:cNvPr id="6" name="Picture 4" descr="Image result for escher">
            <a:extLst>
              <a:ext uri="{FF2B5EF4-FFF2-40B4-BE49-F238E27FC236}">
                <a16:creationId xmlns:a16="http://schemas.microsoft.com/office/drawing/2014/main" id="{371F220C-8D55-50FF-4905-FE196A8D5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939" y="2281207"/>
            <a:ext cx="2909887" cy="27908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video game&#10;&#10;Description automatically generated">
            <a:extLst>
              <a:ext uri="{FF2B5EF4-FFF2-40B4-BE49-F238E27FC236}">
                <a16:creationId xmlns:a16="http://schemas.microsoft.com/office/drawing/2014/main" id="{400A4D0D-94F2-2285-4F48-F2510B8F6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40" y="4502912"/>
            <a:ext cx="3597994" cy="2023872"/>
          </a:xfrm>
          <a:prstGeom prst="rect">
            <a:avLst/>
          </a:prstGeom>
        </p:spPr>
      </p:pic>
      <p:sp>
        <p:nvSpPr>
          <p:cNvPr id="9" name="TextBox 8">
            <a:extLst>
              <a:ext uri="{FF2B5EF4-FFF2-40B4-BE49-F238E27FC236}">
                <a16:creationId xmlns:a16="http://schemas.microsoft.com/office/drawing/2014/main" id="{E4AD8E42-3CBC-059C-0450-85A93CD83A6D}"/>
              </a:ext>
            </a:extLst>
          </p:cNvPr>
          <p:cNvSpPr txBox="1"/>
          <p:nvPr/>
        </p:nvSpPr>
        <p:spPr>
          <a:xfrm>
            <a:off x="4563363" y="5538767"/>
            <a:ext cx="3861309" cy="954107"/>
          </a:xfrm>
          <a:prstGeom prst="rect">
            <a:avLst/>
          </a:prstGeom>
          <a:noFill/>
          <a:ln>
            <a:solidFill>
              <a:schemeClr val="tx1">
                <a:lumMod val="75000"/>
              </a:schemeClr>
            </a:solidFill>
          </a:ln>
        </p:spPr>
        <p:txBody>
          <a:bodyPr wrap="square" rtlCol="0">
            <a:spAutoFit/>
          </a:bodyPr>
          <a:lstStyle/>
          <a:p>
            <a:pPr algn="just"/>
            <a:r>
              <a:rPr lang="en-GB" sz="1400" dirty="0"/>
              <a:t>Viewfinder (Sad Owl Studios) uses photographs taken by the player to form new pathways through the levels in order to reach the goal.</a:t>
            </a:r>
          </a:p>
        </p:txBody>
      </p:sp>
    </p:spTree>
    <p:extLst>
      <p:ext uri="{BB962C8B-B14F-4D97-AF65-F5344CB8AC3E}">
        <p14:creationId xmlns:p14="http://schemas.microsoft.com/office/powerpoint/2010/main" val="4194088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F853-3281-D9B5-D55F-1D491BABF83A}"/>
              </a:ext>
            </a:extLst>
          </p:cNvPr>
          <p:cNvSpPr>
            <a:spLocks noGrp="1"/>
          </p:cNvSpPr>
          <p:nvPr>
            <p:ph type="title"/>
          </p:nvPr>
        </p:nvSpPr>
        <p:spPr>
          <a:xfrm>
            <a:off x="1219200" y="365125"/>
            <a:ext cx="9493249" cy="829691"/>
          </a:xfrm>
        </p:spPr>
        <p:txBody>
          <a:bodyPr>
            <a:normAutofit/>
          </a:bodyPr>
          <a:lstStyle/>
          <a:p>
            <a:r>
              <a:rPr lang="en-GB" dirty="0"/>
              <a:t>Flow Considerations</a:t>
            </a:r>
          </a:p>
        </p:txBody>
      </p:sp>
      <p:sp>
        <p:nvSpPr>
          <p:cNvPr id="3" name="Content Placeholder 2">
            <a:extLst>
              <a:ext uri="{FF2B5EF4-FFF2-40B4-BE49-F238E27FC236}">
                <a16:creationId xmlns:a16="http://schemas.microsoft.com/office/drawing/2014/main" id="{8CE8300A-7C9C-076D-6FAF-7D9CD12DCC5F}"/>
              </a:ext>
            </a:extLst>
          </p:cNvPr>
          <p:cNvSpPr>
            <a:spLocks noGrp="1"/>
          </p:cNvSpPr>
          <p:nvPr>
            <p:ph idx="1"/>
          </p:nvPr>
        </p:nvSpPr>
        <p:spPr>
          <a:xfrm>
            <a:off x="1219200" y="1485011"/>
            <a:ext cx="5146391" cy="5007864"/>
          </a:xfrm>
        </p:spPr>
        <p:txBody>
          <a:bodyPr/>
          <a:lstStyle/>
          <a:p>
            <a:r>
              <a:rPr lang="en-GB" dirty="0"/>
              <a:t>When designing a fast-paced platformer, the flow of the game needs to be carefully considered, as it impacts:</a:t>
            </a:r>
          </a:p>
          <a:p>
            <a:pPr lvl="1"/>
            <a:r>
              <a:rPr lang="en-GB" dirty="0"/>
              <a:t>The design of the levels to support set-piece moves (Sonic the Hedgehog)</a:t>
            </a:r>
          </a:p>
          <a:p>
            <a:pPr lvl="1"/>
            <a:r>
              <a:rPr lang="en-GB" dirty="0"/>
              <a:t>Introduce/ implement relevant mechanics to facilitate better flow: </a:t>
            </a:r>
          </a:p>
          <a:p>
            <a:pPr lvl="2"/>
            <a:r>
              <a:rPr lang="en-GB" dirty="0"/>
              <a:t>Capcom’s Strider was renowned for fast-paced running, sliding, and 8-way movement which provided the player a greater degree of movement within the game environment.</a:t>
            </a:r>
          </a:p>
          <a:p>
            <a:r>
              <a:rPr lang="en-GB" dirty="0"/>
              <a:t>Testing these types of mechanics, and ensuring that your level design supports them, is crucial.</a:t>
            </a:r>
          </a:p>
        </p:txBody>
      </p:sp>
      <p:pic>
        <p:nvPicPr>
          <p:cNvPr id="4" name="Picture 2" descr="Image result for capcom strider screenshots">
            <a:extLst>
              <a:ext uri="{FF2B5EF4-FFF2-40B4-BE49-F238E27FC236}">
                <a16:creationId xmlns:a16="http://schemas.microsoft.com/office/drawing/2014/main" id="{6851DCE1-D5C4-28F7-87B5-74DB0422A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90" y="2037307"/>
            <a:ext cx="5281256" cy="30807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81AE54-8A3A-180A-45BF-4819E0DBC3F5}"/>
              </a:ext>
            </a:extLst>
          </p:cNvPr>
          <p:cNvSpPr txBox="1"/>
          <p:nvPr/>
        </p:nvSpPr>
        <p:spPr>
          <a:xfrm>
            <a:off x="10756118" y="5101048"/>
            <a:ext cx="1297028" cy="215444"/>
          </a:xfrm>
          <a:prstGeom prst="rect">
            <a:avLst/>
          </a:prstGeom>
          <a:noFill/>
        </p:spPr>
        <p:txBody>
          <a:bodyPr wrap="square" rtlCol="0">
            <a:spAutoFit/>
          </a:bodyPr>
          <a:lstStyle/>
          <a:p>
            <a:r>
              <a:rPr lang="en-GB" sz="800" dirty="0"/>
              <a:t>Strider ©Capcom 1989</a:t>
            </a:r>
          </a:p>
        </p:txBody>
      </p:sp>
    </p:spTree>
    <p:extLst>
      <p:ext uri="{BB962C8B-B14F-4D97-AF65-F5344CB8AC3E}">
        <p14:creationId xmlns:p14="http://schemas.microsoft.com/office/powerpoint/2010/main" val="3711979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F0FD3-3D5A-11BD-5E8F-F52C059B763A}"/>
              </a:ext>
            </a:extLst>
          </p:cNvPr>
          <p:cNvSpPr>
            <a:spLocks noGrp="1"/>
          </p:cNvSpPr>
          <p:nvPr>
            <p:ph type="title"/>
          </p:nvPr>
        </p:nvSpPr>
        <p:spPr>
          <a:xfrm>
            <a:off x="438912" y="340741"/>
            <a:ext cx="9493249" cy="830997"/>
          </a:xfrm>
        </p:spPr>
        <p:txBody>
          <a:bodyPr/>
          <a:lstStyle/>
          <a:p>
            <a:r>
              <a:rPr lang="en-GB" dirty="0"/>
              <a:t>References / Resources</a:t>
            </a:r>
          </a:p>
        </p:txBody>
      </p:sp>
      <p:sp>
        <p:nvSpPr>
          <p:cNvPr id="4" name="TextBox 3">
            <a:extLst>
              <a:ext uri="{FF2B5EF4-FFF2-40B4-BE49-F238E27FC236}">
                <a16:creationId xmlns:a16="http://schemas.microsoft.com/office/drawing/2014/main" id="{1CA301D3-58A7-9629-926F-4FC9C1A9FCFE}"/>
              </a:ext>
            </a:extLst>
          </p:cNvPr>
          <p:cNvSpPr txBox="1"/>
          <p:nvPr/>
        </p:nvSpPr>
        <p:spPr>
          <a:xfrm>
            <a:off x="438912" y="1504775"/>
            <a:ext cx="11753088" cy="4278094"/>
          </a:xfrm>
          <a:prstGeom prst="rect">
            <a:avLst/>
          </a:prstGeom>
          <a:noFill/>
        </p:spPr>
        <p:txBody>
          <a:bodyPr wrap="square" rtlCol="0">
            <a:spAutoFit/>
          </a:bodyPr>
          <a:lstStyle/>
          <a:p>
            <a:pPr marL="285750" indent="-285750">
              <a:buFont typeface="Arial" panose="020B0604020202020204" pitchFamily="34" charset="0"/>
              <a:buChar char="•"/>
            </a:pPr>
            <a:r>
              <a:rPr lang="en-GB" sz="1600" dirty="0"/>
              <a:t>Adams, E. (2009) </a:t>
            </a:r>
            <a:r>
              <a:rPr lang="en-GB" sz="1600" i="1" dirty="0"/>
              <a:t>The Designer’s Notebook: Sorting out the Genre Muddle. </a:t>
            </a:r>
            <a:r>
              <a:rPr lang="en-GB" sz="1600" dirty="0"/>
              <a:t>Available at: </a:t>
            </a:r>
            <a:r>
              <a:rPr lang="en-GB" sz="1600" dirty="0">
                <a:hlinkClick r:id="rId2"/>
              </a:rPr>
              <a:t>https://web.archive.org/web/20141217155232/http://www.gamasutra.com/view/feature/4074/the_designers_notebook_sorting_.php</a:t>
            </a:r>
            <a:r>
              <a:rPr lang="en-GB" sz="1600" dirty="0"/>
              <a:t> [Accessed 2 November 2024]</a:t>
            </a:r>
          </a:p>
          <a:p>
            <a:pPr marL="285750" indent="-285750">
              <a:buFont typeface="Arial" panose="020B0604020202020204" pitchFamily="34" charset="0"/>
              <a:buChar char="•"/>
            </a:pPr>
            <a:r>
              <a:rPr lang="en-GB" sz="1600" dirty="0"/>
              <a:t>Alt, E. (2023) </a:t>
            </a:r>
            <a:r>
              <a:rPr lang="en-GB" sz="1600" i="1" dirty="0"/>
              <a:t>A Brief History of the Platformer. </a:t>
            </a:r>
            <a:r>
              <a:rPr lang="en-GB" sz="1600" dirty="0"/>
              <a:t>Activision Blizzard. Available at: </a:t>
            </a:r>
            <a:r>
              <a:rPr lang="en-GB" sz="1600" dirty="0">
                <a:hlinkClick r:id="rId3"/>
              </a:rPr>
              <a:t>https://newsroom.activisionblizzard.com/p/a-brief-history-of-the-platformer</a:t>
            </a:r>
            <a:r>
              <a:rPr lang="en-GB" sz="1600" dirty="0"/>
              <a:t> [Accessed 2 November 2024]</a:t>
            </a:r>
          </a:p>
          <a:p>
            <a:pPr marL="285750" indent="-285750">
              <a:buFont typeface="Arial" panose="020B0604020202020204" pitchFamily="34" charset="0"/>
              <a:buChar char="•"/>
            </a:pPr>
            <a:r>
              <a:rPr lang="en-GB" sz="1600" dirty="0"/>
              <a:t>Crawford, C. (1982) </a:t>
            </a:r>
            <a:r>
              <a:rPr lang="en-GB" sz="1600" i="1" dirty="0"/>
              <a:t>The Art of Computer Game Design</a:t>
            </a:r>
            <a:r>
              <a:rPr lang="en-GB" sz="1600" dirty="0"/>
              <a:t>. Chapter 3, p.23. Available at: </a:t>
            </a:r>
            <a:r>
              <a:rPr lang="en-GB" sz="1600" dirty="0">
                <a:hlinkClick r:id="rId4"/>
              </a:rPr>
              <a:t>https://www.digitpress.com/library/books/book_art_of_computer_game_design.pdf</a:t>
            </a:r>
            <a:r>
              <a:rPr lang="en-GB" sz="1600" dirty="0"/>
              <a:t>. [Accessed 2 November 2024]</a:t>
            </a:r>
          </a:p>
          <a:p>
            <a:r>
              <a:rPr lang="en-GB" sz="1600" dirty="0"/>
              <a:t>• Moore, M. “Basics of Game Design” Chapter 9.</a:t>
            </a:r>
          </a:p>
          <a:p>
            <a:pPr marL="285750" indent="-285750">
              <a:buFont typeface="Arial" panose="020B0604020202020204" pitchFamily="34" charset="0"/>
              <a:buChar char="•"/>
            </a:pPr>
            <a:r>
              <a:rPr lang="en-GB" sz="1600" dirty="0"/>
              <a:t>Miyamoto, S. (1981) </a:t>
            </a:r>
            <a:r>
              <a:rPr lang="en-GB" sz="1600" i="1" dirty="0"/>
              <a:t>Donkey Kong</a:t>
            </a:r>
            <a:r>
              <a:rPr lang="en-GB" sz="1600" dirty="0"/>
              <a:t> [Video Game] Nintendo.</a:t>
            </a:r>
          </a:p>
          <a:p>
            <a:pPr marL="285750" indent="-285750">
              <a:buFont typeface="Arial" panose="020B0604020202020204" pitchFamily="34" charset="0"/>
              <a:buChar char="•"/>
            </a:pPr>
            <a:r>
              <a:rPr lang="en-GB" sz="1600" dirty="0" err="1"/>
              <a:t>Retrogame</a:t>
            </a:r>
            <a:r>
              <a:rPr lang="en-GB" sz="1600" dirty="0"/>
              <a:t> Deconstruction Zone (2020) </a:t>
            </a:r>
            <a:r>
              <a:rPr lang="en-GB" sz="1600" i="1" dirty="0"/>
              <a:t>What Was the First Platformer, Space Panic or Donkey Kong?</a:t>
            </a:r>
            <a:r>
              <a:rPr lang="en-GB" sz="1600" dirty="0"/>
              <a:t> [Online] Available at: </a:t>
            </a:r>
            <a:r>
              <a:rPr lang="en-GB" sz="1600" dirty="0">
                <a:hlinkClick r:id="rId5"/>
              </a:rPr>
              <a:t>https://www.retrogamedeconstructionzone.com/2020/07/what-was-first-platformer-space-panic.html</a:t>
            </a:r>
            <a:r>
              <a:rPr lang="en-GB" sz="1600" dirty="0"/>
              <a:t> [Accessed 2 November 2024]</a:t>
            </a:r>
            <a:r>
              <a:rPr lang="en-GB" sz="1600" i="1" dirty="0"/>
              <a:t> </a:t>
            </a:r>
            <a:endParaRPr lang="en-GB" sz="1600" dirty="0"/>
          </a:p>
          <a:p>
            <a:pPr marL="285750" indent="-285750">
              <a:buFont typeface="Arial" panose="020B0604020202020204" pitchFamily="34" charset="0"/>
              <a:buChar char="•"/>
            </a:pPr>
            <a:r>
              <a:rPr lang="en-GB" sz="1600" dirty="0"/>
              <a:t>Universal (1980) </a:t>
            </a:r>
            <a:r>
              <a:rPr lang="en-GB" sz="1600" i="1" dirty="0"/>
              <a:t>Space Panic</a:t>
            </a:r>
            <a:r>
              <a:rPr lang="en-GB" sz="1600" dirty="0"/>
              <a:t> [Video Game] Universal.</a:t>
            </a:r>
          </a:p>
          <a:p>
            <a:endParaRPr lang="en-GB" sz="1600" dirty="0"/>
          </a:p>
          <a:p>
            <a:endParaRPr lang="en-GB" sz="1600" dirty="0"/>
          </a:p>
        </p:txBody>
      </p:sp>
    </p:spTree>
    <p:extLst>
      <p:ext uri="{BB962C8B-B14F-4D97-AF65-F5344CB8AC3E}">
        <p14:creationId xmlns:p14="http://schemas.microsoft.com/office/powerpoint/2010/main" val="523432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B857-BE09-C0D4-28E1-853C4D955C79}"/>
              </a:ext>
            </a:extLst>
          </p:cNvPr>
          <p:cNvSpPr>
            <a:spLocks noGrp="1"/>
          </p:cNvSpPr>
          <p:nvPr>
            <p:ph type="title"/>
          </p:nvPr>
        </p:nvSpPr>
        <p:spPr>
          <a:xfrm>
            <a:off x="1219200" y="153797"/>
            <a:ext cx="9493249" cy="755621"/>
          </a:xfrm>
        </p:spPr>
        <p:txBody>
          <a:bodyPr>
            <a:normAutofit fontScale="90000"/>
          </a:bodyPr>
          <a:lstStyle/>
          <a:p>
            <a:r>
              <a:rPr lang="en-GB" dirty="0"/>
              <a:t>A History of Genres</a:t>
            </a:r>
          </a:p>
        </p:txBody>
      </p:sp>
      <p:sp>
        <p:nvSpPr>
          <p:cNvPr id="3" name="Content Placeholder 2">
            <a:extLst>
              <a:ext uri="{FF2B5EF4-FFF2-40B4-BE49-F238E27FC236}">
                <a16:creationId xmlns:a16="http://schemas.microsoft.com/office/drawing/2014/main" id="{F3326F83-376B-D04A-FA17-635245E99E68}"/>
              </a:ext>
            </a:extLst>
          </p:cNvPr>
          <p:cNvSpPr>
            <a:spLocks noGrp="1"/>
          </p:cNvSpPr>
          <p:nvPr>
            <p:ph idx="1"/>
          </p:nvPr>
        </p:nvSpPr>
        <p:spPr>
          <a:xfrm>
            <a:off x="1219200" y="1116107"/>
            <a:ext cx="10712506" cy="5710016"/>
          </a:xfrm>
        </p:spPr>
        <p:txBody>
          <a:bodyPr>
            <a:normAutofit lnSpcReduction="10000"/>
          </a:bodyPr>
          <a:lstStyle/>
          <a:p>
            <a:r>
              <a:rPr lang="en-GB" dirty="0"/>
              <a:t>Why have different genres?</a:t>
            </a:r>
          </a:p>
          <a:p>
            <a:pPr lvl="1"/>
            <a:r>
              <a:rPr lang="en-GB" dirty="0"/>
              <a:t>Some tie-in to other media forms such as TV, film, and books:</a:t>
            </a:r>
          </a:p>
          <a:p>
            <a:pPr lvl="2"/>
            <a:r>
              <a:rPr lang="en-GB" dirty="0"/>
              <a:t>Horror</a:t>
            </a:r>
          </a:p>
          <a:p>
            <a:pPr lvl="2"/>
            <a:r>
              <a:rPr lang="en-GB" dirty="0"/>
              <a:t>Sport</a:t>
            </a:r>
          </a:p>
          <a:p>
            <a:pPr lvl="2"/>
            <a:r>
              <a:rPr lang="en-GB" dirty="0"/>
              <a:t>Action-Adventure</a:t>
            </a:r>
          </a:p>
          <a:p>
            <a:pPr lvl="1"/>
            <a:r>
              <a:rPr lang="en-GB" dirty="0"/>
              <a:t>Others are more based on the Ludology (Game Mechanics):</a:t>
            </a:r>
          </a:p>
          <a:p>
            <a:pPr lvl="2"/>
            <a:r>
              <a:rPr lang="en-GB" dirty="0"/>
              <a:t>Platform</a:t>
            </a:r>
          </a:p>
          <a:p>
            <a:pPr lvl="2"/>
            <a:r>
              <a:rPr lang="en-GB" dirty="0"/>
              <a:t>Puzzle</a:t>
            </a:r>
          </a:p>
          <a:p>
            <a:pPr lvl="2"/>
            <a:r>
              <a:rPr lang="en-GB" dirty="0"/>
              <a:t>First-Person Shooter</a:t>
            </a:r>
          </a:p>
          <a:p>
            <a:pPr lvl="2"/>
            <a:endParaRPr lang="en-GB" dirty="0"/>
          </a:p>
          <a:p>
            <a:pPr lvl="1"/>
            <a:r>
              <a:rPr lang="en-GB" dirty="0"/>
              <a:t>In 1985 Nintendo released the </a:t>
            </a:r>
            <a:r>
              <a:rPr lang="en-GB" dirty="0" err="1"/>
              <a:t>Famicom</a:t>
            </a:r>
            <a:r>
              <a:rPr lang="en-GB" dirty="0"/>
              <a:t> (NES in North America). To try to avoid a repeat of the crash that happened in 1983, they introduced an approval system to prevent a flood of unauthorised games, which was supported by a classification system of eight genres:</a:t>
            </a:r>
          </a:p>
          <a:p>
            <a:pPr lvl="2"/>
            <a:r>
              <a:rPr lang="en-GB" dirty="0"/>
              <a:t>Adventure, Action, Arcade, Sports, Light-Gun, Programmable, Robot, Educational.</a:t>
            </a:r>
          </a:p>
          <a:p>
            <a:pPr lvl="1"/>
            <a:r>
              <a:rPr lang="en-GB" dirty="0"/>
              <a:t>Other console manufacturers followed suit by implementing an approval system. Game Developers tended to stick to tried and tested formulas in order to get approval, which in turn led to the growth of the different genres (Adams, 2009). The growth in genres led to retailers displaying the games in a similar way on the shelves.</a:t>
            </a:r>
          </a:p>
          <a:p>
            <a:pPr lvl="1"/>
            <a:endParaRPr lang="en-GB" dirty="0"/>
          </a:p>
          <a:p>
            <a:pPr marL="228600" lvl="1" indent="0">
              <a:buNone/>
            </a:pPr>
            <a:r>
              <a:rPr lang="en-GB" dirty="0"/>
              <a:t> </a:t>
            </a:r>
          </a:p>
        </p:txBody>
      </p:sp>
    </p:spTree>
    <p:extLst>
      <p:ext uri="{BB962C8B-B14F-4D97-AF65-F5344CB8AC3E}">
        <p14:creationId xmlns:p14="http://schemas.microsoft.com/office/powerpoint/2010/main" val="348794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B857-BE09-C0D4-28E1-853C4D955C79}"/>
              </a:ext>
            </a:extLst>
          </p:cNvPr>
          <p:cNvSpPr>
            <a:spLocks noGrp="1"/>
          </p:cNvSpPr>
          <p:nvPr>
            <p:ph type="title"/>
          </p:nvPr>
        </p:nvSpPr>
        <p:spPr>
          <a:xfrm>
            <a:off x="1219200" y="153797"/>
            <a:ext cx="9493249" cy="755621"/>
          </a:xfrm>
        </p:spPr>
        <p:txBody>
          <a:bodyPr>
            <a:normAutofit fontScale="90000"/>
          </a:bodyPr>
          <a:lstStyle/>
          <a:p>
            <a:r>
              <a:rPr lang="en-GB" dirty="0"/>
              <a:t>A History of Genres</a:t>
            </a:r>
          </a:p>
        </p:txBody>
      </p:sp>
      <p:sp>
        <p:nvSpPr>
          <p:cNvPr id="3" name="Content Placeholder 2">
            <a:extLst>
              <a:ext uri="{FF2B5EF4-FFF2-40B4-BE49-F238E27FC236}">
                <a16:creationId xmlns:a16="http://schemas.microsoft.com/office/drawing/2014/main" id="{F3326F83-376B-D04A-FA17-635245E99E68}"/>
              </a:ext>
            </a:extLst>
          </p:cNvPr>
          <p:cNvSpPr>
            <a:spLocks noGrp="1"/>
          </p:cNvSpPr>
          <p:nvPr>
            <p:ph idx="1"/>
          </p:nvPr>
        </p:nvSpPr>
        <p:spPr>
          <a:xfrm>
            <a:off x="1219200" y="1125728"/>
            <a:ext cx="10712506" cy="5145024"/>
          </a:xfrm>
        </p:spPr>
        <p:txBody>
          <a:bodyPr>
            <a:normAutofit fontScale="92500" lnSpcReduction="10000"/>
          </a:bodyPr>
          <a:lstStyle/>
          <a:p>
            <a:r>
              <a:rPr lang="en-GB" dirty="0"/>
              <a:t>Is it helpful to have genres?</a:t>
            </a:r>
          </a:p>
          <a:p>
            <a:pPr lvl="1"/>
            <a:r>
              <a:rPr lang="en-GB" dirty="0"/>
              <a:t>Ernest Adams (2009) argues that the push to having such clearly defined genres led to an industry that was cautious to experiment; and when Nintendo introduced its approval/classification system it effectively ‘Shut out the little guy’. Anything that didn’t neatly fit was not approved which arguably resulted in a loss of creativity in the marketplace.</a:t>
            </a:r>
          </a:p>
          <a:p>
            <a:endParaRPr lang="en-GB" dirty="0"/>
          </a:p>
          <a:p>
            <a:r>
              <a:rPr lang="en-GB" dirty="0"/>
              <a:t>Adams suggests that a key difference with Video Games and other media which may share the same genre-types is </a:t>
            </a:r>
            <a:r>
              <a:rPr lang="en-GB" b="1" dirty="0"/>
              <a:t>gameplay</a:t>
            </a:r>
            <a:r>
              <a:rPr lang="en-GB" dirty="0"/>
              <a:t>.</a:t>
            </a:r>
          </a:p>
          <a:p>
            <a:pPr lvl="1"/>
            <a:r>
              <a:rPr lang="en-GB" dirty="0"/>
              <a:t>Book and film genres – Based on subject matter and emotional tone. Setting plays a role in defining the genre.</a:t>
            </a:r>
          </a:p>
          <a:p>
            <a:pPr lvl="2"/>
            <a:r>
              <a:rPr lang="en-GB" dirty="0"/>
              <a:t>Terry Pratchett – His books are known for their humour, but the setting is Tolkien-</a:t>
            </a:r>
            <a:r>
              <a:rPr lang="en-GB" dirty="0" err="1"/>
              <a:t>esque</a:t>
            </a:r>
            <a:r>
              <a:rPr lang="en-GB" dirty="0"/>
              <a:t> fantasy.</a:t>
            </a:r>
          </a:p>
          <a:p>
            <a:pPr lvl="2"/>
            <a:r>
              <a:rPr lang="en-GB" dirty="0"/>
              <a:t>Douglas Adams – Like Pratchett, The Hitch-Hiker’s Guide to the Galaxy series is known for its humour, but the setting is Sci-Fi.</a:t>
            </a:r>
          </a:p>
          <a:p>
            <a:r>
              <a:rPr lang="en-GB" dirty="0"/>
              <a:t>Video Games are classified by the gameplay</a:t>
            </a:r>
          </a:p>
          <a:p>
            <a:pPr lvl="1"/>
            <a:r>
              <a:rPr lang="en-GB" dirty="0"/>
              <a:t>What challenges do we face in the game and what actions do we need to perform to overcome those challenges?  </a:t>
            </a:r>
          </a:p>
          <a:p>
            <a:endParaRPr lang="en-GB" dirty="0"/>
          </a:p>
          <a:p>
            <a:pPr lvl="1"/>
            <a:endParaRPr lang="en-GB" dirty="0"/>
          </a:p>
          <a:p>
            <a:pPr marL="228600" lvl="1" indent="0">
              <a:buNone/>
            </a:pPr>
            <a:r>
              <a:rPr lang="en-GB" dirty="0"/>
              <a:t> </a:t>
            </a:r>
          </a:p>
        </p:txBody>
      </p:sp>
    </p:spTree>
    <p:extLst>
      <p:ext uri="{BB962C8B-B14F-4D97-AF65-F5344CB8AC3E}">
        <p14:creationId xmlns:p14="http://schemas.microsoft.com/office/powerpoint/2010/main" val="209480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B857-BE09-C0D4-28E1-853C4D955C79}"/>
              </a:ext>
            </a:extLst>
          </p:cNvPr>
          <p:cNvSpPr>
            <a:spLocks noGrp="1"/>
          </p:cNvSpPr>
          <p:nvPr>
            <p:ph type="title"/>
          </p:nvPr>
        </p:nvSpPr>
        <p:spPr>
          <a:xfrm>
            <a:off x="1219200" y="153797"/>
            <a:ext cx="9493249" cy="755621"/>
          </a:xfrm>
        </p:spPr>
        <p:txBody>
          <a:bodyPr>
            <a:normAutofit fontScale="90000"/>
          </a:bodyPr>
          <a:lstStyle/>
          <a:p>
            <a:r>
              <a:rPr lang="en-GB" dirty="0"/>
              <a:t>A History of Genres</a:t>
            </a:r>
          </a:p>
        </p:txBody>
      </p:sp>
      <p:sp>
        <p:nvSpPr>
          <p:cNvPr id="3" name="Content Placeholder 2">
            <a:extLst>
              <a:ext uri="{FF2B5EF4-FFF2-40B4-BE49-F238E27FC236}">
                <a16:creationId xmlns:a16="http://schemas.microsoft.com/office/drawing/2014/main" id="{F3326F83-376B-D04A-FA17-635245E99E68}"/>
              </a:ext>
            </a:extLst>
          </p:cNvPr>
          <p:cNvSpPr>
            <a:spLocks noGrp="1"/>
          </p:cNvSpPr>
          <p:nvPr>
            <p:ph idx="1"/>
          </p:nvPr>
        </p:nvSpPr>
        <p:spPr>
          <a:xfrm>
            <a:off x="1219200" y="1125728"/>
            <a:ext cx="10712506" cy="2839561"/>
          </a:xfrm>
        </p:spPr>
        <p:txBody>
          <a:bodyPr>
            <a:normAutofit/>
          </a:bodyPr>
          <a:lstStyle/>
          <a:p>
            <a:r>
              <a:rPr lang="en-GB" dirty="0"/>
              <a:t>Genres are a hierarchy.</a:t>
            </a:r>
          </a:p>
          <a:p>
            <a:r>
              <a:rPr lang="en-GB" dirty="0"/>
              <a:t>In the Entertainment Software Association’s 2009 report (</a:t>
            </a:r>
            <a:r>
              <a:rPr lang="en-GB" dirty="0">
                <a:hlinkClick r:id="rId3"/>
              </a:rPr>
              <a:t>here</a:t>
            </a:r>
            <a:r>
              <a:rPr lang="en-GB" dirty="0"/>
              <a:t>) they identified the Super Genres</a:t>
            </a:r>
          </a:p>
          <a:p>
            <a:endParaRPr lang="en-GB" dirty="0"/>
          </a:p>
          <a:p>
            <a:pPr lvl="1"/>
            <a:endParaRPr lang="en-GB" dirty="0"/>
          </a:p>
          <a:p>
            <a:pPr marL="228600" lvl="1" indent="0">
              <a:buNone/>
            </a:pPr>
            <a:r>
              <a:rPr lang="en-GB" dirty="0"/>
              <a:t> </a:t>
            </a:r>
          </a:p>
        </p:txBody>
      </p:sp>
      <p:pic>
        <p:nvPicPr>
          <p:cNvPr id="5" name="Picture 4">
            <a:extLst>
              <a:ext uri="{FF2B5EF4-FFF2-40B4-BE49-F238E27FC236}">
                <a16:creationId xmlns:a16="http://schemas.microsoft.com/office/drawing/2014/main" id="{2CFBB526-9254-0940-476B-3CF1A02D7C34}"/>
              </a:ext>
            </a:extLst>
          </p:cNvPr>
          <p:cNvPicPr>
            <a:picLocks noChangeAspect="1"/>
          </p:cNvPicPr>
          <p:nvPr/>
        </p:nvPicPr>
        <p:blipFill>
          <a:blip r:embed="rId4"/>
          <a:srcRect l="4916" t="10996" r="2140" b="54186"/>
          <a:stretch/>
        </p:blipFill>
        <p:spPr>
          <a:xfrm>
            <a:off x="1805521" y="2301169"/>
            <a:ext cx="4160303" cy="2387839"/>
          </a:xfrm>
          <a:prstGeom prst="rect">
            <a:avLst/>
          </a:prstGeom>
        </p:spPr>
      </p:pic>
      <p:pic>
        <p:nvPicPr>
          <p:cNvPr id="7" name="Picture 6">
            <a:extLst>
              <a:ext uri="{FF2B5EF4-FFF2-40B4-BE49-F238E27FC236}">
                <a16:creationId xmlns:a16="http://schemas.microsoft.com/office/drawing/2014/main" id="{058445E5-985F-3096-F334-65DD0867EB84}"/>
              </a:ext>
            </a:extLst>
          </p:cNvPr>
          <p:cNvPicPr>
            <a:picLocks noChangeAspect="1"/>
          </p:cNvPicPr>
          <p:nvPr/>
        </p:nvPicPr>
        <p:blipFill>
          <a:blip r:embed="rId4"/>
          <a:srcRect l="9660" t="70269" r="2625"/>
          <a:stretch/>
        </p:blipFill>
        <p:spPr>
          <a:xfrm>
            <a:off x="6226178" y="2301170"/>
            <a:ext cx="4598047" cy="2387838"/>
          </a:xfrm>
          <a:prstGeom prst="rect">
            <a:avLst/>
          </a:prstGeom>
        </p:spPr>
      </p:pic>
      <p:sp>
        <p:nvSpPr>
          <p:cNvPr id="8" name="Content Placeholder 2">
            <a:extLst>
              <a:ext uri="{FF2B5EF4-FFF2-40B4-BE49-F238E27FC236}">
                <a16:creationId xmlns:a16="http://schemas.microsoft.com/office/drawing/2014/main" id="{BF4E2C4D-8DBA-0A39-612E-9FDD92E7CB5A}"/>
              </a:ext>
            </a:extLst>
          </p:cNvPr>
          <p:cNvSpPr txBox="1">
            <a:spLocks/>
          </p:cNvSpPr>
          <p:nvPr/>
        </p:nvSpPr>
        <p:spPr>
          <a:xfrm>
            <a:off x="1219200" y="4901106"/>
            <a:ext cx="10712506" cy="18030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can subdivide the genres further</a:t>
            </a:r>
          </a:p>
          <a:p>
            <a:pPr lvl="1"/>
            <a:r>
              <a:rPr lang="en-GB" dirty="0"/>
              <a:t>Sports games can be sub-divided into the type of sport depicted.</a:t>
            </a:r>
          </a:p>
          <a:p>
            <a:pPr lvl="1"/>
            <a:r>
              <a:rPr lang="en-GB" dirty="0"/>
              <a:t>Shooter games can be ones that utilise speed (FPS, On-Rails) or those that prefer to emphasise more realistic gameplay and historically accurate weapons with limited ammo.</a:t>
            </a:r>
          </a:p>
          <a:p>
            <a:pPr lvl="1"/>
            <a:endParaRPr lang="en-GB" dirty="0"/>
          </a:p>
          <a:p>
            <a:pPr marL="228600" lvl="1" indent="0">
              <a:buFont typeface="Consolas" panose="020B0609020204030204" pitchFamily="49" charset="0"/>
              <a:buNone/>
            </a:pPr>
            <a:r>
              <a:rPr lang="en-GB" dirty="0"/>
              <a:t> </a:t>
            </a:r>
          </a:p>
        </p:txBody>
      </p:sp>
    </p:spTree>
    <p:extLst>
      <p:ext uri="{BB962C8B-B14F-4D97-AF65-F5344CB8AC3E}">
        <p14:creationId xmlns:p14="http://schemas.microsoft.com/office/powerpoint/2010/main" val="2674850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D2B5-ED96-0829-64A2-3F95B231AD8C}"/>
              </a:ext>
            </a:extLst>
          </p:cNvPr>
          <p:cNvSpPr>
            <a:spLocks noGrp="1"/>
          </p:cNvSpPr>
          <p:nvPr>
            <p:ph type="title"/>
          </p:nvPr>
        </p:nvSpPr>
        <p:spPr>
          <a:xfrm>
            <a:off x="1219200" y="365125"/>
            <a:ext cx="9493249" cy="869965"/>
          </a:xfrm>
        </p:spPr>
        <p:txBody>
          <a:bodyPr>
            <a:normAutofit/>
          </a:bodyPr>
          <a:lstStyle/>
          <a:p>
            <a:r>
              <a:rPr lang="en-GB" dirty="0"/>
              <a:t>Design Considerations</a:t>
            </a:r>
          </a:p>
        </p:txBody>
      </p:sp>
      <p:sp>
        <p:nvSpPr>
          <p:cNvPr id="3" name="Content Placeholder 2">
            <a:extLst>
              <a:ext uri="{FF2B5EF4-FFF2-40B4-BE49-F238E27FC236}">
                <a16:creationId xmlns:a16="http://schemas.microsoft.com/office/drawing/2014/main" id="{65C253AC-3465-9779-ED94-CA1A9CAFA909}"/>
              </a:ext>
            </a:extLst>
          </p:cNvPr>
          <p:cNvSpPr>
            <a:spLocks noGrp="1"/>
          </p:cNvSpPr>
          <p:nvPr>
            <p:ph idx="1"/>
          </p:nvPr>
        </p:nvSpPr>
        <p:spPr>
          <a:xfrm>
            <a:off x="1219200" y="1352099"/>
            <a:ext cx="9493250" cy="4972501"/>
          </a:xfrm>
        </p:spPr>
        <p:txBody>
          <a:bodyPr/>
          <a:lstStyle/>
          <a:p>
            <a:r>
              <a:rPr lang="en-GB" dirty="0"/>
              <a:t>As gamers we’re familiar with different game genres, but we’re going to look deeper into the design considerations and mechanics of some popular types, such as:</a:t>
            </a:r>
          </a:p>
          <a:p>
            <a:endParaRPr lang="en-GB" dirty="0"/>
          </a:p>
          <a:p>
            <a:pPr lvl="1"/>
            <a:r>
              <a:rPr lang="en-GB" dirty="0"/>
              <a:t>Puzzle</a:t>
            </a:r>
          </a:p>
          <a:p>
            <a:pPr lvl="1"/>
            <a:r>
              <a:rPr lang="en-GB" dirty="0"/>
              <a:t>Platform</a:t>
            </a:r>
          </a:p>
          <a:p>
            <a:pPr lvl="1"/>
            <a:r>
              <a:rPr lang="en-GB" dirty="0"/>
              <a:t>Action/ Shoot-</a:t>
            </a:r>
            <a:r>
              <a:rPr lang="en-GB" dirty="0" err="1"/>
              <a:t>em</a:t>
            </a:r>
            <a:r>
              <a:rPr lang="en-GB" dirty="0"/>
              <a:t> up/ First-Person-Shooters</a:t>
            </a:r>
          </a:p>
          <a:p>
            <a:pPr lvl="1"/>
            <a:r>
              <a:rPr lang="en-GB" dirty="0"/>
              <a:t>Strategy</a:t>
            </a:r>
          </a:p>
          <a:p>
            <a:pPr lvl="1"/>
            <a:r>
              <a:rPr lang="en-GB" dirty="0"/>
              <a:t>Multiplayer</a:t>
            </a:r>
          </a:p>
          <a:p>
            <a:pPr lvl="1"/>
            <a:r>
              <a:rPr lang="en-GB" dirty="0"/>
              <a:t>RPGs</a:t>
            </a:r>
          </a:p>
        </p:txBody>
      </p:sp>
    </p:spTree>
    <p:extLst>
      <p:ext uri="{BB962C8B-B14F-4D97-AF65-F5344CB8AC3E}">
        <p14:creationId xmlns:p14="http://schemas.microsoft.com/office/powerpoint/2010/main" val="1387041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8ACC-96C8-FA12-7806-C081B9FFD275}"/>
              </a:ext>
            </a:extLst>
          </p:cNvPr>
          <p:cNvSpPr>
            <a:spLocks noGrp="1"/>
          </p:cNvSpPr>
          <p:nvPr>
            <p:ph type="title"/>
          </p:nvPr>
        </p:nvSpPr>
        <p:spPr>
          <a:xfrm>
            <a:off x="0" y="56262"/>
            <a:ext cx="12191999" cy="856772"/>
          </a:xfrm>
        </p:spPr>
        <p:txBody>
          <a:bodyPr/>
          <a:lstStyle/>
          <a:p>
            <a:r>
              <a:rPr lang="en-GB" dirty="0"/>
              <a:t>Where have I seen that before?</a:t>
            </a:r>
          </a:p>
        </p:txBody>
      </p:sp>
      <p:sp>
        <p:nvSpPr>
          <p:cNvPr id="6" name="Content Placeholder 5">
            <a:extLst>
              <a:ext uri="{FF2B5EF4-FFF2-40B4-BE49-F238E27FC236}">
                <a16:creationId xmlns:a16="http://schemas.microsoft.com/office/drawing/2014/main" id="{C18F1AAF-AA75-AE4F-4EFD-15C98C6E2053}"/>
              </a:ext>
            </a:extLst>
          </p:cNvPr>
          <p:cNvSpPr>
            <a:spLocks noGrp="1"/>
          </p:cNvSpPr>
          <p:nvPr>
            <p:ph idx="1"/>
          </p:nvPr>
        </p:nvSpPr>
        <p:spPr>
          <a:xfrm>
            <a:off x="0" y="1074745"/>
            <a:ext cx="12164834" cy="3882950"/>
          </a:xfrm>
        </p:spPr>
        <p:txBody>
          <a:bodyPr/>
          <a:lstStyle/>
          <a:p>
            <a:r>
              <a:rPr lang="en-GB" dirty="0"/>
              <a:t>When genres collide!</a:t>
            </a:r>
          </a:p>
          <a:p>
            <a:r>
              <a:rPr lang="en-GB" dirty="0"/>
              <a:t>According to Crawford (1982), early games were already starting to experiment with mixing genres. He noted that Donkey Kong was ‘vaguely like a race game with intelligent obstacles’ (note: ‘Platformer’ was not a genre included in his taxonomy).</a:t>
            </a:r>
          </a:p>
          <a:p>
            <a:r>
              <a:rPr lang="en-GB" dirty="0"/>
              <a:t>So, what about Grand Theft Auto?</a:t>
            </a:r>
          </a:p>
          <a:p>
            <a:pPr lvl="1"/>
            <a:r>
              <a:rPr lang="en-GB" dirty="0"/>
              <a:t>Its genre is Action-Adventure, although the main theme of the game is based around vehicles. The vehicles handle differently depending on their make and model, but it’s not a driving simulator. As the series moved from top-down 2D into 3D with GTA 3, the gameplay began to evolve more into an Action-Adventure with cars. </a:t>
            </a:r>
          </a:p>
          <a:p>
            <a:pPr lvl="1"/>
            <a:r>
              <a:rPr lang="en-GB" dirty="0"/>
              <a:t>GTA San Andreas added more RPG-like elements, such as the need to exercise and eat healthy in order to maintain your fitness and stamina.</a:t>
            </a:r>
          </a:p>
          <a:p>
            <a:pPr lvl="1"/>
            <a:r>
              <a:rPr lang="en-GB" dirty="0"/>
              <a:t>GTA V/ GTA Online added mini games such as Golf, Tennis, Arcade Machines, and the ability to go to the cinema or watch TV within the game.</a:t>
            </a:r>
          </a:p>
        </p:txBody>
      </p:sp>
      <p:pic>
        <p:nvPicPr>
          <p:cNvPr id="9" name="Picture 8" descr="A video game screen with cars on the road&#10;&#10;Description automatically generated">
            <a:extLst>
              <a:ext uri="{FF2B5EF4-FFF2-40B4-BE49-F238E27FC236}">
                <a16:creationId xmlns:a16="http://schemas.microsoft.com/office/drawing/2014/main" id="{02CE0B7D-70E8-2693-9116-3C8EAB3FA033}"/>
              </a:ext>
            </a:extLst>
          </p:cNvPr>
          <p:cNvPicPr>
            <a:picLocks noChangeAspect="1"/>
          </p:cNvPicPr>
          <p:nvPr/>
        </p:nvPicPr>
        <p:blipFill>
          <a:blip r:embed="rId3">
            <a:extLst>
              <a:ext uri="{28A0092B-C50C-407E-A947-70E740481C1C}">
                <a14:useLocalDpi xmlns:a14="http://schemas.microsoft.com/office/drawing/2010/main" val="0"/>
              </a:ext>
            </a:extLst>
          </a:blip>
          <a:srcRect b="-31"/>
          <a:stretch/>
        </p:blipFill>
        <p:spPr>
          <a:xfrm>
            <a:off x="61504" y="5064035"/>
            <a:ext cx="1902808" cy="1427552"/>
          </a:xfrm>
          <a:prstGeom prst="rect">
            <a:avLst/>
          </a:prstGeom>
        </p:spPr>
      </p:pic>
      <p:pic>
        <p:nvPicPr>
          <p:cNvPr id="11" name="Picture 10" descr="A video game screen with cars and buildings&#10;&#10;Description automatically generated">
            <a:extLst>
              <a:ext uri="{FF2B5EF4-FFF2-40B4-BE49-F238E27FC236}">
                <a16:creationId xmlns:a16="http://schemas.microsoft.com/office/drawing/2014/main" id="{234F6F77-F31C-F2BD-EC34-327E1ADA4BA0}"/>
              </a:ext>
            </a:extLst>
          </p:cNvPr>
          <p:cNvPicPr>
            <a:picLocks noChangeAspect="1"/>
          </p:cNvPicPr>
          <p:nvPr/>
        </p:nvPicPr>
        <p:blipFill>
          <a:blip r:embed="rId4">
            <a:extLst>
              <a:ext uri="{28A0092B-C50C-407E-A947-70E740481C1C}">
                <a14:useLocalDpi xmlns:a14="http://schemas.microsoft.com/office/drawing/2010/main" val="0"/>
              </a:ext>
            </a:extLst>
          </a:blip>
          <a:srcRect l="1851"/>
          <a:stretch/>
        </p:blipFill>
        <p:spPr>
          <a:xfrm>
            <a:off x="1916641" y="5064860"/>
            <a:ext cx="1776175" cy="1427553"/>
          </a:xfrm>
          <a:prstGeom prst="rect">
            <a:avLst/>
          </a:prstGeom>
        </p:spPr>
      </p:pic>
      <p:pic>
        <p:nvPicPr>
          <p:cNvPr id="13" name="Picture 12" descr="A video game screen showing people walking on a street&#10;&#10;Description automatically generated">
            <a:extLst>
              <a:ext uri="{FF2B5EF4-FFF2-40B4-BE49-F238E27FC236}">
                <a16:creationId xmlns:a16="http://schemas.microsoft.com/office/drawing/2014/main" id="{F3C94444-11BD-6924-DFA1-97C453575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2816" y="5064860"/>
            <a:ext cx="1902808" cy="1427553"/>
          </a:xfrm>
          <a:prstGeom prst="rect">
            <a:avLst/>
          </a:prstGeom>
        </p:spPr>
      </p:pic>
      <p:pic>
        <p:nvPicPr>
          <p:cNvPr id="15" name="Picture 14" descr="A group of men sitting in a car&#10;&#10;Description automatically generated">
            <a:extLst>
              <a:ext uri="{FF2B5EF4-FFF2-40B4-BE49-F238E27FC236}">
                <a16:creationId xmlns:a16="http://schemas.microsoft.com/office/drawing/2014/main" id="{0BEACD5A-4219-BFE0-C0A7-195062650180}"/>
              </a:ext>
            </a:extLst>
          </p:cNvPr>
          <p:cNvPicPr>
            <a:picLocks noChangeAspect="1"/>
          </p:cNvPicPr>
          <p:nvPr/>
        </p:nvPicPr>
        <p:blipFill>
          <a:blip r:embed="rId6">
            <a:extLst>
              <a:ext uri="{28A0092B-C50C-407E-A947-70E740481C1C}">
                <a14:useLocalDpi xmlns:a14="http://schemas.microsoft.com/office/drawing/2010/main" val="0"/>
              </a:ext>
            </a:extLst>
          </a:blip>
          <a:srcRect l="9453" r="11505"/>
          <a:stretch/>
        </p:blipFill>
        <p:spPr>
          <a:xfrm>
            <a:off x="5495950" y="5064860"/>
            <a:ext cx="1805401" cy="1427553"/>
          </a:xfrm>
          <a:prstGeom prst="rect">
            <a:avLst/>
          </a:prstGeom>
        </p:spPr>
      </p:pic>
      <p:pic>
        <p:nvPicPr>
          <p:cNvPr id="17" name="Picture 16" descr="A person walking on the street with an object&#10;&#10;Description automatically generated">
            <a:extLst>
              <a:ext uri="{FF2B5EF4-FFF2-40B4-BE49-F238E27FC236}">
                <a16:creationId xmlns:a16="http://schemas.microsoft.com/office/drawing/2014/main" id="{22B6DE03-B9FB-E3E9-E329-03FB67B44E4A}"/>
              </a:ext>
            </a:extLst>
          </p:cNvPr>
          <p:cNvPicPr>
            <a:picLocks noChangeAspect="1"/>
          </p:cNvPicPr>
          <p:nvPr/>
        </p:nvPicPr>
        <p:blipFill>
          <a:blip r:embed="rId7">
            <a:extLst>
              <a:ext uri="{28A0092B-C50C-407E-A947-70E740481C1C}">
                <a14:useLocalDpi xmlns:a14="http://schemas.microsoft.com/office/drawing/2010/main" val="0"/>
              </a:ext>
            </a:extLst>
          </a:blip>
          <a:srcRect l="16426" r="22230"/>
          <a:stretch/>
        </p:blipFill>
        <p:spPr>
          <a:xfrm>
            <a:off x="7245014" y="5064035"/>
            <a:ext cx="1674864" cy="1428378"/>
          </a:xfrm>
          <a:prstGeom prst="rect">
            <a:avLst/>
          </a:prstGeom>
        </p:spPr>
      </p:pic>
      <p:pic>
        <p:nvPicPr>
          <p:cNvPr id="19" name="Picture 18" descr="A person standing on a street with an object&#10;&#10;Description automatically generated">
            <a:extLst>
              <a:ext uri="{FF2B5EF4-FFF2-40B4-BE49-F238E27FC236}">
                <a16:creationId xmlns:a16="http://schemas.microsoft.com/office/drawing/2014/main" id="{AC4DD7CD-DCDA-75F1-F15A-B85829B0B461}"/>
              </a:ext>
            </a:extLst>
          </p:cNvPr>
          <p:cNvPicPr>
            <a:picLocks noChangeAspect="1"/>
          </p:cNvPicPr>
          <p:nvPr/>
        </p:nvPicPr>
        <p:blipFill>
          <a:blip r:embed="rId8">
            <a:extLst>
              <a:ext uri="{28A0092B-C50C-407E-A947-70E740481C1C}">
                <a14:useLocalDpi xmlns:a14="http://schemas.microsoft.com/office/drawing/2010/main" val="0"/>
              </a:ext>
            </a:extLst>
          </a:blip>
          <a:srcRect l="5197" r="30158"/>
          <a:stretch/>
        </p:blipFill>
        <p:spPr>
          <a:xfrm>
            <a:off x="8629412" y="5064035"/>
            <a:ext cx="1598276" cy="1430940"/>
          </a:xfrm>
          <a:prstGeom prst="rect">
            <a:avLst/>
          </a:prstGeom>
        </p:spPr>
      </p:pic>
      <p:pic>
        <p:nvPicPr>
          <p:cNvPr id="21" name="Picture 20" descr="A group of men in suits&#10;&#10;Description automatically generated">
            <a:extLst>
              <a:ext uri="{FF2B5EF4-FFF2-40B4-BE49-F238E27FC236}">
                <a16:creationId xmlns:a16="http://schemas.microsoft.com/office/drawing/2014/main" id="{8A641CCA-86B3-3FA2-EF02-802BCEB99915}"/>
              </a:ext>
            </a:extLst>
          </p:cNvPr>
          <p:cNvPicPr>
            <a:picLocks noChangeAspect="1"/>
          </p:cNvPicPr>
          <p:nvPr/>
        </p:nvPicPr>
        <p:blipFill>
          <a:blip r:embed="rId9">
            <a:extLst>
              <a:ext uri="{28A0092B-C50C-407E-A947-70E740481C1C}">
                <a14:useLocalDpi xmlns:a14="http://schemas.microsoft.com/office/drawing/2010/main" val="0"/>
              </a:ext>
            </a:extLst>
          </a:blip>
          <a:srcRect l="15472" t="-475" r="13842" b="475"/>
          <a:stretch/>
        </p:blipFill>
        <p:spPr>
          <a:xfrm>
            <a:off x="10124009" y="5056442"/>
            <a:ext cx="2040825" cy="1443564"/>
          </a:xfrm>
          <a:prstGeom prst="rect">
            <a:avLst/>
          </a:prstGeom>
        </p:spPr>
      </p:pic>
      <p:sp>
        <p:nvSpPr>
          <p:cNvPr id="22" name="TextBox 21">
            <a:extLst>
              <a:ext uri="{FF2B5EF4-FFF2-40B4-BE49-F238E27FC236}">
                <a16:creationId xmlns:a16="http://schemas.microsoft.com/office/drawing/2014/main" id="{8F032923-4CBD-3712-C50A-0823F1D1BB88}"/>
              </a:ext>
            </a:extLst>
          </p:cNvPr>
          <p:cNvSpPr txBox="1"/>
          <p:nvPr/>
        </p:nvSpPr>
        <p:spPr>
          <a:xfrm>
            <a:off x="7186194" y="6500006"/>
            <a:ext cx="5005806" cy="246221"/>
          </a:xfrm>
          <a:prstGeom prst="rect">
            <a:avLst/>
          </a:prstGeom>
          <a:noFill/>
        </p:spPr>
        <p:txBody>
          <a:bodyPr wrap="square" rtlCol="0">
            <a:spAutoFit/>
          </a:bodyPr>
          <a:lstStyle/>
          <a:p>
            <a:r>
              <a:rPr lang="en-GB" sz="1000" dirty="0"/>
              <a:t>GTA: 1, 2, 3, Vice City, San Andreas, 4, and 5 © DMA/ Rockstar North</a:t>
            </a:r>
          </a:p>
        </p:txBody>
      </p:sp>
    </p:spTree>
    <p:extLst>
      <p:ext uri="{BB962C8B-B14F-4D97-AF65-F5344CB8AC3E}">
        <p14:creationId xmlns:p14="http://schemas.microsoft.com/office/powerpoint/2010/main" val="1977588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8ACC-96C8-FA12-7806-C081B9FFD275}"/>
              </a:ext>
            </a:extLst>
          </p:cNvPr>
          <p:cNvSpPr>
            <a:spLocks noGrp="1"/>
          </p:cNvSpPr>
          <p:nvPr>
            <p:ph type="title"/>
          </p:nvPr>
        </p:nvSpPr>
        <p:spPr>
          <a:xfrm>
            <a:off x="0" y="56262"/>
            <a:ext cx="12191999" cy="856772"/>
          </a:xfrm>
        </p:spPr>
        <p:txBody>
          <a:bodyPr/>
          <a:lstStyle/>
          <a:p>
            <a:r>
              <a:rPr lang="en-GB" dirty="0"/>
              <a:t>Where have I seen that before?</a:t>
            </a:r>
          </a:p>
        </p:txBody>
      </p:sp>
      <p:sp>
        <p:nvSpPr>
          <p:cNvPr id="6" name="Content Placeholder 5">
            <a:extLst>
              <a:ext uri="{FF2B5EF4-FFF2-40B4-BE49-F238E27FC236}">
                <a16:creationId xmlns:a16="http://schemas.microsoft.com/office/drawing/2014/main" id="{C18F1AAF-AA75-AE4F-4EFD-15C98C6E2053}"/>
              </a:ext>
            </a:extLst>
          </p:cNvPr>
          <p:cNvSpPr>
            <a:spLocks noGrp="1"/>
          </p:cNvSpPr>
          <p:nvPr>
            <p:ph idx="1"/>
          </p:nvPr>
        </p:nvSpPr>
        <p:spPr>
          <a:xfrm>
            <a:off x="0" y="1074744"/>
            <a:ext cx="12164834" cy="5152709"/>
          </a:xfrm>
        </p:spPr>
        <p:txBody>
          <a:bodyPr/>
          <a:lstStyle/>
          <a:p>
            <a:r>
              <a:rPr lang="en-GB" dirty="0"/>
              <a:t>GTA V/ Online is not the only game to merge different genres by any means, but the scale and scope of the game make it a good case study.</a:t>
            </a:r>
          </a:p>
          <a:p>
            <a:pPr marL="0" indent="0">
              <a:buNone/>
            </a:pPr>
            <a:endParaRPr lang="en-GB" dirty="0"/>
          </a:p>
          <a:p>
            <a:pPr lvl="1"/>
            <a:r>
              <a:rPr lang="en-GB" dirty="0"/>
              <a:t>RPG Elements</a:t>
            </a:r>
          </a:p>
          <a:p>
            <a:pPr lvl="1"/>
            <a:r>
              <a:rPr lang="en-GB" dirty="0"/>
              <a:t>Stealth</a:t>
            </a:r>
          </a:p>
          <a:p>
            <a:pPr lvl="1"/>
            <a:r>
              <a:rPr lang="en-GB" dirty="0"/>
              <a:t>Casual Games</a:t>
            </a:r>
          </a:p>
          <a:p>
            <a:pPr lvl="1"/>
            <a:r>
              <a:rPr lang="en-GB" dirty="0"/>
              <a:t>Action Adventure</a:t>
            </a:r>
          </a:p>
          <a:p>
            <a:pPr lvl="1"/>
            <a:r>
              <a:rPr lang="en-GB" dirty="0"/>
              <a:t>Racing</a:t>
            </a:r>
          </a:p>
          <a:p>
            <a:pPr lvl="1"/>
            <a:r>
              <a:rPr lang="en-GB" dirty="0"/>
              <a:t>First Person Shooter</a:t>
            </a:r>
          </a:p>
          <a:p>
            <a:pPr lvl="1"/>
            <a:endParaRPr lang="en-GB" dirty="0"/>
          </a:p>
          <a:p>
            <a:pPr marL="228600" lvl="1" indent="0">
              <a:buNone/>
            </a:pPr>
            <a:endParaRPr lang="en-GB" dirty="0"/>
          </a:p>
        </p:txBody>
      </p:sp>
      <p:sp>
        <p:nvSpPr>
          <p:cNvPr id="22" name="TextBox 21">
            <a:extLst>
              <a:ext uri="{FF2B5EF4-FFF2-40B4-BE49-F238E27FC236}">
                <a16:creationId xmlns:a16="http://schemas.microsoft.com/office/drawing/2014/main" id="{8F032923-4CBD-3712-C50A-0823F1D1BB88}"/>
              </a:ext>
            </a:extLst>
          </p:cNvPr>
          <p:cNvSpPr txBox="1"/>
          <p:nvPr/>
        </p:nvSpPr>
        <p:spPr>
          <a:xfrm>
            <a:off x="7186194" y="6500006"/>
            <a:ext cx="5005806" cy="246221"/>
          </a:xfrm>
          <a:prstGeom prst="rect">
            <a:avLst/>
          </a:prstGeom>
          <a:noFill/>
        </p:spPr>
        <p:txBody>
          <a:bodyPr wrap="square" rtlCol="0">
            <a:spAutoFit/>
          </a:bodyPr>
          <a:lstStyle/>
          <a:p>
            <a:r>
              <a:rPr lang="en-GB" sz="1000" dirty="0"/>
              <a:t>GTA 5 © Rockstar North</a:t>
            </a:r>
          </a:p>
        </p:txBody>
      </p:sp>
    </p:spTree>
    <p:extLst>
      <p:ext uri="{BB962C8B-B14F-4D97-AF65-F5344CB8AC3E}">
        <p14:creationId xmlns:p14="http://schemas.microsoft.com/office/powerpoint/2010/main" val="2180728776"/>
      </p:ext>
    </p:extLst>
  </p:cSld>
  <p:clrMapOvr>
    <a:masterClrMapping/>
  </p:clrMapOvr>
</p:sld>
</file>

<file path=ppt/theme/theme1.xml><?xml version="1.0" encoding="utf-8"?>
<a:theme xmlns:a="http://schemas.openxmlformats.org/drawingml/2006/main" name="AfterhoursVTI">
  <a:themeElements>
    <a:clrScheme name="AnalogousFromDarkSeedLeftStep">
      <a:dk1>
        <a:srgbClr val="000000"/>
      </a:dk1>
      <a:lt1>
        <a:srgbClr val="FFFFFF"/>
      </a:lt1>
      <a:dk2>
        <a:srgbClr val="301B2B"/>
      </a:dk2>
      <a:lt2>
        <a:srgbClr val="F0F3F3"/>
      </a:lt2>
      <a:accent1>
        <a:srgbClr val="C84E48"/>
      </a:accent1>
      <a:accent2>
        <a:srgbClr val="B63665"/>
      </a:accent2>
      <a:accent3>
        <a:srgbClr val="C848AC"/>
      </a:accent3>
      <a:accent4>
        <a:srgbClr val="9C36B6"/>
      </a:accent4>
      <a:accent5>
        <a:srgbClr val="7948C8"/>
      </a:accent5>
      <a:accent6>
        <a:srgbClr val="3D42B8"/>
      </a:accent6>
      <a:hlink>
        <a:srgbClr val="853FBF"/>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1120</TotalTime>
  <Words>4687</Words>
  <Application>Microsoft Office PowerPoint</Application>
  <PresentationFormat>Widescreen</PresentationFormat>
  <Paragraphs>357</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vt:lpstr>
      <vt:lpstr>Arial</vt:lpstr>
      <vt:lpstr>Consolas</vt:lpstr>
      <vt:lpstr>Franklin Gothic Heavy</vt:lpstr>
      <vt:lpstr>AfterhoursVTI</vt:lpstr>
      <vt:lpstr>BSc Hons Computer Games Design and Development GDV4000 Introduction to Games Industry Practice</vt:lpstr>
      <vt:lpstr>The Plan:</vt:lpstr>
      <vt:lpstr>A History of Genres in Games</vt:lpstr>
      <vt:lpstr>A History of Genres</vt:lpstr>
      <vt:lpstr>A History of Genres</vt:lpstr>
      <vt:lpstr>A History of Genres</vt:lpstr>
      <vt:lpstr>Design Considerations</vt:lpstr>
      <vt:lpstr>Where have I seen that before?</vt:lpstr>
      <vt:lpstr>Where have I seen that before?</vt:lpstr>
      <vt:lpstr>Anatomy of a Puzzle</vt:lpstr>
      <vt:lpstr>Puzzle Games vs. Puzzles IN Games</vt:lpstr>
      <vt:lpstr>Puzzle Games – Phasmophbia</vt:lpstr>
      <vt:lpstr>Puzzle Games - Forewarned</vt:lpstr>
      <vt:lpstr>Puzzle Games vs. Puzzles in Games</vt:lpstr>
      <vt:lpstr>Puzzle Games vs. Puzzles in Games</vt:lpstr>
      <vt:lpstr>Puzzle Games vs. Puzzles in Games</vt:lpstr>
      <vt:lpstr>Puzzle Games vs. Puzzles in Games</vt:lpstr>
      <vt:lpstr>Examples</vt:lpstr>
      <vt:lpstr>Examples</vt:lpstr>
      <vt:lpstr>Props  </vt:lpstr>
      <vt:lpstr>Randomisation and Difficulty Scaling</vt:lpstr>
      <vt:lpstr>Platform Games/ Platformers</vt:lpstr>
      <vt:lpstr>Platform Games/ Platformers</vt:lpstr>
      <vt:lpstr>Platform Games/ Platformers</vt:lpstr>
      <vt:lpstr>Platform Games/ Platformers</vt:lpstr>
      <vt:lpstr>Platform Games/ Platformers</vt:lpstr>
      <vt:lpstr>Platform Games/ Platformers</vt:lpstr>
      <vt:lpstr>Platformers go 3D (nearly)!</vt:lpstr>
      <vt:lpstr>Platformers go 3D (actually!)</vt:lpstr>
      <vt:lpstr>Platformers go 3D (actually!)</vt:lpstr>
      <vt:lpstr>2D Mechanics in a 3D World</vt:lpstr>
      <vt:lpstr>Core Mechanics</vt:lpstr>
      <vt:lpstr>State Modelling</vt:lpstr>
      <vt:lpstr>Puzzles and Props – Level Design Considerations</vt:lpstr>
      <vt:lpstr>Puzzles and Props – Level Design Considerations</vt:lpstr>
      <vt:lpstr>Puzzles and Props – Level Design Considerations</vt:lpstr>
      <vt:lpstr>Flow Considerations</vt:lpstr>
      <vt:lpstr>References /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3</cp:revision>
  <dcterms:created xsi:type="dcterms:W3CDTF">2024-10-22T15:14:17Z</dcterms:created>
  <dcterms:modified xsi:type="dcterms:W3CDTF">2024-11-05T14:48:46Z</dcterms:modified>
</cp:coreProperties>
</file>